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44" r:id="rId4"/>
    <p:sldMasterId id="2147483756" r:id="rId5"/>
  </p:sldMasterIdLst>
  <p:notesMasterIdLst>
    <p:notesMasterId r:id="rId42"/>
  </p:notesMasterIdLst>
  <p:handoutMasterIdLst>
    <p:handoutMasterId r:id="rId43"/>
  </p:handoutMasterIdLst>
  <p:sldIdLst>
    <p:sldId id="256" r:id="rId6"/>
    <p:sldId id="311" r:id="rId7"/>
    <p:sldId id="388" r:id="rId8"/>
    <p:sldId id="258" r:id="rId9"/>
    <p:sldId id="378" r:id="rId10"/>
    <p:sldId id="382" r:id="rId11"/>
    <p:sldId id="380" r:id="rId12"/>
    <p:sldId id="383" r:id="rId13"/>
    <p:sldId id="392" r:id="rId14"/>
    <p:sldId id="390" r:id="rId15"/>
    <p:sldId id="391" r:id="rId16"/>
    <p:sldId id="259" r:id="rId17"/>
    <p:sldId id="307" r:id="rId18"/>
    <p:sldId id="262" r:id="rId19"/>
    <p:sldId id="261" r:id="rId20"/>
    <p:sldId id="308" r:id="rId21"/>
    <p:sldId id="387" r:id="rId22"/>
    <p:sldId id="368" r:id="rId23"/>
    <p:sldId id="410" r:id="rId24"/>
    <p:sldId id="374" r:id="rId25"/>
    <p:sldId id="376" r:id="rId26"/>
    <p:sldId id="369" r:id="rId27"/>
    <p:sldId id="370" r:id="rId28"/>
    <p:sldId id="373" r:id="rId29"/>
    <p:sldId id="393" r:id="rId30"/>
    <p:sldId id="394" r:id="rId31"/>
    <p:sldId id="395" r:id="rId32"/>
    <p:sldId id="396" r:id="rId33"/>
    <p:sldId id="397" r:id="rId34"/>
    <p:sldId id="398" r:id="rId35"/>
    <p:sldId id="399" r:id="rId36"/>
    <p:sldId id="400" r:id="rId37"/>
    <p:sldId id="401" r:id="rId38"/>
    <p:sldId id="402" r:id="rId39"/>
    <p:sldId id="361" r:id="rId40"/>
    <p:sldId id="377" r:id="rId4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eu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6706"/>
    <a:srgbClr val="04291F"/>
    <a:srgbClr val="D2E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69" autoAdjust="0"/>
    <p:restoredTop sz="92378"/>
  </p:normalViewPr>
  <p:slideViewPr>
    <p:cSldViewPr snapToGrid="0">
      <p:cViewPr varScale="1">
        <p:scale>
          <a:sx n="93" d="100"/>
          <a:sy n="93" d="100"/>
        </p:scale>
        <p:origin x="216" y="448"/>
      </p:cViewPr>
      <p:guideLst/>
    </p:cSldViewPr>
  </p:slideViewPr>
  <p:notesTextViewPr>
    <p:cViewPr>
      <p:scale>
        <a:sx n="1" d="1"/>
        <a:sy n="1" d="1"/>
      </p:scale>
      <p:origin x="0" y="0"/>
    </p:cViewPr>
  </p:notesTextViewPr>
  <p:notesViewPr>
    <p:cSldViewPr snapToGrid="0">
      <p:cViewPr varScale="1">
        <p:scale>
          <a:sx n="89" d="100"/>
          <a:sy n="89" d="100"/>
        </p:scale>
        <p:origin x="372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_rels/data3.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hyperlink" Target="https://mijnpositievegezondheid.nl/" TargetMode="Externa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hyperlink" Target="https://mijnpositievegezondheid.nl/" TargetMode="External"/><Relationship Id="rId7" Type="http://schemas.openxmlformats.org/officeDocument/2006/relationships/image" Target="../media/image21.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3EC36DFF-C179-4A05-922A-44F221196F0E}" type="doc">
      <dgm:prSet loTypeId="urn:microsoft.com/office/officeart/2005/8/layout/bProcess2" loCatId="process" qsTypeId="urn:microsoft.com/office/officeart/2005/8/quickstyle/simple1" qsCatId="simple" csTypeId="urn:microsoft.com/office/officeart/2005/8/colors/colorful1" csCatId="colorful"/>
      <dgm:spPr/>
      <dgm:t>
        <a:bodyPr/>
        <a:lstStyle/>
        <a:p>
          <a:endParaRPr lang="en-US"/>
        </a:p>
      </dgm:t>
    </dgm:pt>
    <dgm:pt modelId="{B7F49272-1C9D-4A8F-B4CD-7C6BADE7C850}">
      <dgm:prSet/>
      <dgm:spPr/>
      <dgm:t>
        <a:bodyPr/>
        <a:lstStyle/>
        <a:p>
          <a:r>
            <a:rPr lang="nl-NL"/>
            <a:t>Onderneming binnen de specialisatie</a:t>
          </a:r>
          <a:endParaRPr lang="en-US"/>
        </a:p>
      </dgm:t>
    </dgm:pt>
    <dgm:pt modelId="{D6163A77-CD13-4DEC-9D22-A95FDC4AFB64}" type="parTrans" cxnId="{C67F0794-4022-4C76-9343-E20D3688068F}">
      <dgm:prSet/>
      <dgm:spPr/>
      <dgm:t>
        <a:bodyPr/>
        <a:lstStyle/>
        <a:p>
          <a:endParaRPr lang="en-US"/>
        </a:p>
      </dgm:t>
    </dgm:pt>
    <dgm:pt modelId="{32E4A724-F6F8-4ACD-92AA-1C60E2EF7DBC}" type="sibTrans" cxnId="{C67F0794-4022-4C76-9343-E20D3688068F}">
      <dgm:prSet/>
      <dgm:spPr/>
      <dgm:t>
        <a:bodyPr/>
        <a:lstStyle/>
        <a:p>
          <a:endParaRPr lang="en-US"/>
        </a:p>
      </dgm:t>
    </dgm:pt>
    <dgm:pt modelId="{E2EA9FE4-136F-4198-AB3E-EABDF2381DED}">
      <dgm:prSet/>
      <dgm:spPr/>
      <dgm:t>
        <a:bodyPr/>
        <a:lstStyle/>
        <a:p>
          <a:r>
            <a:rPr lang="nl-NL"/>
            <a:t>In de nieuwe economie</a:t>
          </a:r>
          <a:endParaRPr lang="en-US"/>
        </a:p>
      </dgm:t>
    </dgm:pt>
    <dgm:pt modelId="{3F3758A5-37DC-4C6B-9B6D-17E2355C6F6C}" type="parTrans" cxnId="{2F3D3B76-D4CF-41A5-8A91-B19BA8EDFA09}">
      <dgm:prSet/>
      <dgm:spPr/>
      <dgm:t>
        <a:bodyPr/>
        <a:lstStyle/>
        <a:p>
          <a:endParaRPr lang="en-US"/>
        </a:p>
      </dgm:t>
    </dgm:pt>
    <dgm:pt modelId="{0AD98566-52AC-483A-A78F-9988DC5A706C}" type="sibTrans" cxnId="{2F3D3B76-D4CF-41A5-8A91-B19BA8EDFA09}">
      <dgm:prSet/>
      <dgm:spPr/>
      <dgm:t>
        <a:bodyPr/>
        <a:lstStyle/>
        <a:p>
          <a:endParaRPr lang="en-US"/>
        </a:p>
      </dgm:t>
    </dgm:pt>
    <dgm:pt modelId="{330E939D-48E9-774F-9767-96C4292F110F}" type="pres">
      <dgm:prSet presAssocID="{3EC36DFF-C179-4A05-922A-44F221196F0E}" presName="diagram" presStyleCnt="0">
        <dgm:presLayoutVars>
          <dgm:dir/>
          <dgm:resizeHandles/>
        </dgm:presLayoutVars>
      </dgm:prSet>
      <dgm:spPr/>
    </dgm:pt>
    <dgm:pt modelId="{6617B04E-2E69-5F47-8393-CAF18933307F}" type="pres">
      <dgm:prSet presAssocID="{B7F49272-1C9D-4A8F-B4CD-7C6BADE7C850}" presName="firstNode" presStyleLbl="node1" presStyleIdx="0" presStyleCnt="2">
        <dgm:presLayoutVars>
          <dgm:bulletEnabled val="1"/>
        </dgm:presLayoutVars>
      </dgm:prSet>
      <dgm:spPr/>
    </dgm:pt>
    <dgm:pt modelId="{2B12C5F8-C229-7F4B-8985-68C21BB0A4A9}" type="pres">
      <dgm:prSet presAssocID="{32E4A724-F6F8-4ACD-92AA-1C60E2EF7DBC}" presName="sibTrans" presStyleLbl="sibTrans2D1" presStyleIdx="0" presStyleCnt="1"/>
      <dgm:spPr/>
    </dgm:pt>
    <dgm:pt modelId="{73355DD5-245C-6A44-B090-0059788C3F2D}" type="pres">
      <dgm:prSet presAssocID="{E2EA9FE4-136F-4198-AB3E-EABDF2381DED}" presName="lastNode" presStyleLbl="node1" presStyleIdx="1" presStyleCnt="2">
        <dgm:presLayoutVars>
          <dgm:bulletEnabled val="1"/>
        </dgm:presLayoutVars>
      </dgm:prSet>
      <dgm:spPr/>
    </dgm:pt>
  </dgm:ptLst>
  <dgm:cxnLst>
    <dgm:cxn modelId="{7370945C-F735-D047-AC30-A514B5398F64}" type="presOf" srcId="{E2EA9FE4-136F-4198-AB3E-EABDF2381DED}" destId="{73355DD5-245C-6A44-B090-0059788C3F2D}" srcOrd="0" destOrd="0" presId="urn:microsoft.com/office/officeart/2005/8/layout/bProcess2"/>
    <dgm:cxn modelId="{2F3D3B76-D4CF-41A5-8A91-B19BA8EDFA09}" srcId="{3EC36DFF-C179-4A05-922A-44F221196F0E}" destId="{E2EA9FE4-136F-4198-AB3E-EABDF2381DED}" srcOrd="1" destOrd="0" parTransId="{3F3758A5-37DC-4C6B-9B6D-17E2355C6F6C}" sibTransId="{0AD98566-52AC-483A-A78F-9988DC5A706C}"/>
    <dgm:cxn modelId="{5EE89D7F-357D-E841-8F50-2EA1DC1A86BC}" type="presOf" srcId="{32E4A724-F6F8-4ACD-92AA-1C60E2EF7DBC}" destId="{2B12C5F8-C229-7F4B-8985-68C21BB0A4A9}" srcOrd="0" destOrd="0" presId="urn:microsoft.com/office/officeart/2005/8/layout/bProcess2"/>
    <dgm:cxn modelId="{C67F0794-4022-4C76-9343-E20D3688068F}" srcId="{3EC36DFF-C179-4A05-922A-44F221196F0E}" destId="{B7F49272-1C9D-4A8F-B4CD-7C6BADE7C850}" srcOrd="0" destOrd="0" parTransId="{D6163A77-CD13-4DEC-9D22-A95FDC4AFB64}" sibTransId="{32E4A724-F6F8-4ACD-92AA-1C60E2EF7DBC}"/>
    <dgm:cxn modelId="{D5815FB0-D8BA-FC4B-AC71-543F524F6CE1}" type="presOf" srcId="{B7F49272-1C9D-4A8F-B4CD-7C6BADE7C850}" destId="{6617B04E-2E69-5F47-8393-CAF18933307F}" srcOrd="0" destOrd="0" presId="urn:microsoft.com/office/officeart/2005/8/layout/bProcess2"/>
    <dgm:cxn modelId="{0EE1BEB6-5055-A246-BD02-41DB50606C43}" type="presOf" srcId="{3EC36DFF-C179-4A05-922A-44F221196F0E}" destId="{330E939D-48E9-774F-9767-96C4292F110F}" srcOrd="0" destOrd="0" presId="urn:microsoft.com/office/officeart/2005/8/layout/bProcess2"/>
    <dgm:cxn modelId="{87BCBC64-18E6-E947-9BF1-7D894C9E542D}" type="presParOf" srcId="{330E939D-48E9-774F-9767-96C4292F110F}" destId="{6617B04E-2E69-5F47-8393-CAF18933307F}" srcOrd="0" destOrd="0" presId="urn:microsoft.com/office/officeart/2005/8/layout/bProcess2"/>
    <dgm:cxn modelId="{7CFA44F2-A8DF-8844-90EC-8908E37E2FB8}" type="presParOf" srcId="{330E939D-48E9-774F-9767-96C4292F110F}" destId="{2B12C5F8-C229-7F4B-8985-68C21BB0A4A9}" srcOrd="1" destOrd="0" presId="urn:microsoft.com/office/officeart/2005/8/layout/bProcess2"/>
    <dgm:cxn modelId="{D570E011-42F6-E742-A763-CD1AC7922F1C}" type="presParOf" srcId="{330E939D-48E9-774F-9767-96C4292F110F}" destId="{73355DD5-245C-6A44-B090-0059788C3F2D}"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4D023C-81D5-4A90-B801-FDC1DB0B1881}" type="doc">
      <dgm:prSet loTypeId="urn:microsoft.com/office/officeart/2011/layout/HexagonRadial" loCatId="officeonline" qsTypeId="urn:microsoft.com/office/officeart/2005/8/quickstyle/simple4" qsCatId="simple" csTypeId="urn:microsoft.com/office/officeart/2005/8/colors/colorful5" csCatId="colorful" phldr="1"/>
      <dgm:spPr/>
      <dgm:t>
        <a:bodyPr rtlCol="0"/>
        <a:lstStyle/>
        <a:p>
          <a:pPr rtl="0"/>
          <a:endParaRPr lang="en-ZA"/>
        </a:p>
      </dgm:t>
    </dgm:pt>
    <dgm:pt modelId="{9B21FC6D-B503-49A9-B764-40D0C01259E9}">
      <dgm:prSet phldrT="[Text]"/>
      <dgm:spPr/>
      <dgm:t>
        <a:bodyPr rtlCol="0"/>
        <a:lstStyle/>
        <a:p>
          <a:pPr rtl="0"/>
          <a:r>
            <a:rPr lang="nl-NL" noProof="0" dirty="0"/>
            <a:t>Goede gezondheid/langere leeftijdsverwachting</a:t>
          </a:r>
          <a:endParaRPr lang="nl" noProof="0" dirty="0"/>
        </a:p>
      </dgm:t>
    </dgm:pt>
    <dgm:pt modelId="{E601705B-2D41-4328-9E2E-0824056DE75C}" type="parTrans" cxnId="{473BBDF2-AEBB-4B0C-85ED-20D05E27D1AB}">
      <dgm:prSet/>
      <dgm:spPr/>
      <dgm:t>
        <a:bodyPr rtlCol="0"/>
        <a:lstStyle/>
        <a:p>
          <a:pPr rtl="0"/>
          <a:endParaRPr lang="en-US" noProof="0" dirty="0"/>
        </a:p>
      </dgm:t>
    </dgm:pt>
    <dgm:pt modelId="{EC518B51-FBD5-490C-BB22-3CE20AC658E3}" type="sibTrans" cxnId="{473BBDF2-AEBB-4B0C-85ED-20D05E27D1AB}">
      <dgm:prSet/>
      <dgm:spPr/>
      <dgm:t>
        <a:bodyPr rtlCol="0"/>
        <a:lstStyle/>
        <a:p>
          <a:pPr rtl="0"/>
          <a:endParaRPr lang="en-US" noProof="0" dirty="0"/>
        </a:p>
      </dgm:t>
    </dgm:pt>
    <dgm:pt modelId="{B0B67E97-D36A-41D2-B3AA-E10DC4164ACD}">
      <dgm:prSet phldrT="[Text]"/>
      <dgm:spPr/>
      <dgm:t>
        <a:bodyPr vert="horz" rtlCol="0"/>
        <a:lstStyle/>
        <a:p>
          <a:pPr rtl="0"/>
          <a:r>
            <a:rPr lang="nl" noProof="0" dirty="0"/>
            <a:t>Industriele ontwikkeling</a:t>
          </a:r>
        </a:p>
      </dgm:t>
    </dgm:pt>
    <dgm:pt modelId="{E8499BB0-8675-4DAA-A2F3-DFD9CFBE430C}" type="parTrans" cxnId="{23CF4846-3665-4847-8DE9-15AE176D320F}">
      <dgm:prSet/>
      <dgm:spPr/>
      <dgm:t>
        <a:bodyPr rtlCol="0"/>
        <a:lstStyle/>
        <a:p>
          <a:pPr rtl="0"/>
          <a:endParaRPr lang="en-US" noProof="0" dirty="0"/>
        </a:p>
      </dgm:t>
    </dgm:pt>
    <dgm:pt modelId="{890BE5A4-5113-40C0-83B4-35B9088F9659}" type="sibTrans" cxnId="{23CF4846-3665-4847-8DE9-15AE176D320F}">
      <dgm:prSet/>
      <dgm:spPr/>
      <dgm:t>
        <a:bodyPr rtlCol="0"/>
        <a:lstStyle/>
        <a:p>
          <a:pPr rtl="0"/>
          <a:endParaRPr lang="en-US" noProof="0" dirty="0"/>
        </a:p>
      </dgm:t>
    </dgm:pt>
    <dgm:pt modelId="{95AC444E-B9E0-4549-BEA7-CABCAA0EAAB7}">
      <dgm:prSet phldrT="[Text]"/>
      <dgm:spPr/>
      <dgm:t>
        <a:bodyPr rtlCol="0"/>
        <a:lstStyle/>
        <a:p>
          <a:pPr rtl="0"/>
          <a:r>
            <a:rPr lang="nl" noProof="0" dirty="0"/>
            <a:t>Medische kennis</a:t>
          </a:r>
        </a:p>
      </dgm:t>
    </dgm:pt>
    <dgm:pt modelId="{541EBB46-79E7-4A37-8891-033EA4ED1306}" type="parTrans" cxnId="{136B92B9-9431-481A-9435-AC6BC55841AD}">
      <dgm:prSet/>
      <dgm:spPr/>
      <dgm:t>
        <a:bodyPr rtlCol="0"/>
        <a:lstStyle/>
        <a:p>
          <a:pPr rtl="0"/>
          <a:endParaRPr lang="en-US" noProof="0" dirty="0"/>
        </a:p>
      </dgm:t>
    </dgm:pt>
    <dgm:pt modelId="{62A6DD75-8A25-4059-9797-912CEAEF57AE}" type="sibTrans" cxnId="{136B92B9-9431-481A-9435-AC6BC55841AD}">
      <dgm:prSet/>
      <dgm:spPr/>
      <dgm:t>
        <a:bodyPr rtlCol="0"/>
        <a:lstStyle/>
        <a:p>
          <a:pPr rtl="0"/>
          <a:endParaRPr lang="en-US" noProof="0" dirty="0"/>
        </a:p>
      </dgm:t>
    </dgm:pt>
    <dgm:pt modelId="{70E7BE45-BF08-4525-A735-BE15DBC9B01A}">
      <dgm:prSet phldrT="[Text]"/>
      <dgm:spPr/>
      <dgm:t>
        <a:bodyPr rtlCol="0"/>
        <a:lstStyle/>
        <a:p>
          <a:pPr rtl="0"/>
          <a:r>
            <a:rPr lang="nl" noProof="0" dirty="0"/>
            <a:t>Innovatie</a:t>
          </a:r>
        </a:p>
      </dgm:t>
    </dgm:pt>
    <dgm:pt modelId="{05CCCC8E-7634-44C7-B48D-10293DABB8B0}" type="parTrans" cxnId="{7F0DB695-BD94-4FDB-B98A-FBC87BB42D5C}">
      <dgm:prSet/>
      <dgm:spPr/>
      <dgm:t>
        <a:bodyPr rtlCol="0"/>
        <a:lstStyle/>
        <a:p>
          <a:pPr rtl="0"/>
          <a:endParaRPr lang="en-US" noProof="0" dirty="0"/>
        </a:p>
      </dgm:t>
    </dgm:pt>
    <dgm:pt modelId="{F6471FDA-9F46-476B-81E7-D3F595FC04C6}" type="sibTrans" cxnId="{7F0DB695-BD94-4FDB-B98A-FBC87BB42D5C}">
      <dgm:prSet/>
      <dgm:spPr/>
      <dgm:t>
        <a:bodyPr rtlCol="0"/>
        <a:lstStyle/>
        <a:p>
          <a:pPr rtl="0"/>
          <a:endParaRPr lang="en-US" noProof="0" dirty="0"/>
        </a:p>
      </dgm:t>
    </dgm:pt>
    <dgm:pt modelId="{6C7AD433-541F-4EEB-9AD3-22634B193222}">
      <dgm:prSet phldrT="[Text]"/>
      <dgm:spPr/>
      <dgm:t>
        <a:bodyPr rtlCol="0"/>
        <a:lstStyle/>
        <a:p>
          <a:pPr rtl="0"/>
          <a:r>
            <a:rPr lang="nl" noProof="0" dirty="0"/>
            <a:t>Hygiene </a:t>
          </a:r>
        </a:p>
      </dgm:t>
    </dgm:pt>
    <dgm:pt modelId="{87B47520-6B76-4AAB-9778-7DF6C809559C}" type="parTrans" cxnId="{F24E0707-1CEC-40A7-843D-FD60D3674D60}">
      <dgm:prSet/>
      <dgm:spPr/>
      <dgm:t>
        <a:bodyPr rtlCol="0"/>
        <a:lstStyle/>
        <a:p>
          <a:pPr rtl="0"/>
          <a:endParaRPr lang="en-US" noProof="0" dirty="0"/>
        </a:p>
      </dgm:t>
    </dgm:pt>
    <dgm:pt modelId="{B12A655A-7D4B-4E33-B6EA-161D22D761B9}" type="sibTrans" cxnId="{F24E0707-1CEC-40A7-843D-FD60D3674D60}">
      <dgm:prSet/>
      <dgm:spPr/>
      <dgm:t>
        <a:bodyPr rtlCol="0"/>
        <a:lstStyle/>
        <a:p>
          <a:pPr rtl="0"/>
          <a:endParaRPr lang="en-US" noProof="0" dirty="0"/>
        </a:p>
      </dgm:t>
    </dgm:pt>
    <dgm:pt modelId="{B1458BA5-82E2-404B-B5C3-1D64D6E2E88D}">
      <dgm:prSet phldrT="[Text]"/>
      <dgm:spPr/>
      <dgm:t>
        <a:bodyPr rtlCol="0"/>
        <a:lstStyle/>
        <a:p>
          <a:pPr rtl="0"/>
          <a:r>
            <a:rPr lang="nl" noProof="0" dirty="0"/>
            <a:t>leefcomfort</a:t>
          </a:r>
        </a:p>
      </dgm:t>
    </dgm:pt>
    <dgm:pt modelId="{10B39F03-26ED-474F-A601-B05793C1D1BF}" type="parTrans" cxnId="{AF5DF3DB-9DDB-4E4D-BBD0-D2EA012F8FE5}">
      <dgm:prSet/>
      <dgm:spPr/>
      <dgm:t>
        <a:bodyPr rtlCol="0"/>
        <a:lstStyle/>
        <a:p>
          <a:pPr rtl="0"/>
          <a:endParaRPr lang="en-US" noProof="0" dirty="0"/>
        </a:p>
      </dgm:t>
    </dgm:pt>
    <dgm:pt modelId="{3A587695-0DC7-4A0C-9C04-A00AF6295C24}" type="sibTrans" cxnId="{AF5DF3DB-9DDB-4E4D-BBD0-D2EA012F8FE5}">
      <dgm:prSet/>
      <dgm:spPr/>
      <dgm:t>
        <a:bodyPr rtlCol="0"/>
        <a:lstStyle/>
        <a:p>
          <a:pPr rtl="0"/>
          <a:endParaRPr lang="en-US" noProof="0" dirty="0"/>
        </a:p>
      </dgm:t>
    </dgm:pt>
    <dgm:pt modelId="{E9C20923-113F-461E-A441-1335B37A6FCD}">
      <dgm:prSet phldrT="[Text]"/>
      <dgm:spPr/>
      <dgm:t>
        <a:bodyPr rtlCol="0"/>
        <a:lstStyle/>
        <a:p>
          <a:pPr rtl="0"/>
          <a:r>
            <a:rPr lang="nl-NL" noProof="0" dirty="0"/>
            <a:t>G</a:t>
          </a:r>
          <a:r>
            <a:rPr lang="nl" noProof="0" dirty="0"/>
            <a:t>oed onderwijs</a:t>
          </a:r>
        </a:p>
      </dgm:t>
    </dgm:pt>
    <dgm:pt modelId="{01741307-B4C7-460B-9C32-093092195E06}" type="parTrans" cxnId="{35FDC719-D72E-4848-AF76-FDF04297D211}">
      <dgm:prSet/>
      <dgm:spPr/>
      <dgm:t>
        <a:bodyPr rtlCol="0"/>
        <a:lstStyle/>
        <a:p>
          <a:pPr rtl="0"/>
          <a:endParaRPr lang="en-US" noProof="0" dirty="0"/>
        </a:p>
      </dgm:t>
    </dgm:pt>
    <dgm:pt modelId="{F7B800FD-365A-41A1-8A64-5BCF87AEB1BA}" type="sibTrans" cxnId="{35FDC719-D72E-4848-AF76-FDF04297D211}">
      <dgm:prSet/>
      <dgm:spPr/>
      <dgm:t>
        <a:bodyPr rtlCol="0"/>
        <a:lstStyle/>
        <a:p>
          <a:pPr rtl="0"/>
          <a:endParaRPr lang="en-US" noProof="0" dirty="0"/>
        </a:p>
      </dgm:t>
    </dgm:pt>
    <dgm:pt modelId="{A497B54D-D9D2-1442-A85B-AABB5DF5A02A}" type="pres">
      <dgm:prSet presAssocID="{7D4D023C-81D5-4A90-B801-FDC1DB0B1881}" presName="Name0" presStyleCnt="0">
        <dgm:presLayoutVars>
          <dgm:chMax val="1"/>
          <dgm:chPref val="1"/>
          <dgm:dir/>
          <dgm:animOne val="branch"/>
          <dgm:animLvl val="lvl"/>
        </dgm:presLayoutVars>
      </dgm:prSet>
      <dgm:spPr/>
    </dgm:pt>
    <dgm:pt modelId="{298DBAB8-C7C3-0B44-9C3B-47CB7AF7BEB8}" type="pres">
      <dgm:prSet presAssocID="{9B21FC6D-B503-49A9-B764-40D0C01259E9}" presName="Parent" presStyleLbl="node0" presStyleIdx="0" presStyleCnt="1">
        <dgm:presLayoutVars>
          <dgm:chMax val="6"/>
          <dgm:chPref val="6"/>
        </dgm:presLayoutVars>
      </dgm:prSet>
      <dgm:spPr/>
    </dgm:pt>
    <dgm:pt modelId="{FA4CED8F-89BE-AC46-816A-C3A9C6FD925B}" type="pres">
      <dgm:prSet presAssocID="{B0B67E97-D36A-41D2-B3AA-E10DC4164ACD}" presName="Accent1" presStyleCnt="0"/>
      <dgm:spPr/>
    </dgm:pt>
    <dgm:pt modelId="{B8CA4B6E-BAA5-D142-A979-353C507602D7}" type="pres">
      <dgm:prSet presAssocID="{B0B67E97-D36A-41D2-B3AA-E10DC4164ACD}" presName="Accent" presStyleLbl="bgShp" presStyleIdx="0" presStyleCnt="6"/>
      <dgm:spPr/>
    </dgm:pt>
    <dgm:pt modelId="{33B26DE0-DC08-9841-83EB-513F9D53B310}" type="pres">
      <dgm:prSet presAssocID="{B0B67E97-D36A-41D2-B3AA-E10DC4164ACD}" presName="Child1" presStyleLbl="node1" presStyleIdx="0" presStyleCnt="6">
        <dgm:presLayoutVars>
          <dgm:chMax val="0"/>
          <dgm:chPref val="0"/>
          <dgm:bulletEnabled val="1"/>
        </dgm:presLayoutVars>
      </dgm:prSet>
      <dgm:spPr/>
    </dgm:pt>
    <dgm:pt modelId="{EA630E94-2080-A94B-9DFF-E10192D0608B}" type="pres">
      <dgm:prSet presAssocID="{95AC444E-B9E0-4549-BEA7-CABCAA0EAAB7}" presName="Accent2" presStyleCnt="0"/>
      <dgm:spPr/>
    </dgm:pt>
    <dgm:pt modelId="{F8F39153-E4BD-9242-AC69-889DD215CC88}" type="pres">
      <dgm:prSet presAssocID="{95AC444E-B9E0-4549-BEA7-CABCAA0EAAB7}" presName="Accent" presStyleLbl="bgShp" presStyleIdx="1" presStyleCnt="6"/>
      <dgm:spPr/>
    </dgm:pt>
    <dgm:pt modelId="{B7E6FE3D-963D-B141-B013-9C846DE0009E}" type="pres">
      <dgm:prSet presAssocID="{95AC444E-B9E0-4549-BEA7-CABCAA0EAAB7}" presName="Child2" presStyleLbl="node1" presStyleIdx="1" presStyleCnt="6">
        <dgm:presLayoutVars>
          <dgm:chMax val="0"/>
          <dgm:chPref val="0"/>
          <dgm:bulletEnabled val="1"/>
        </dgm:presLayoutVars>
      </dgm:prSet>
      <dgm:spPr/>
    </dgm:pt>
    <dgm:pt modelId="{38C7B06A-D4D7-5C49-B045-736049EFA6CA}" type="pres">
      <dgm:prSet presAssocID="{70E7BE45-BF08-4525-A735-BE15DBC9B01A}" presName="Accent3" presStyleCnt="0"/>
      <dgm:spPr/>
    </dgm:pt>
    <dgm:pt modelId="{320CED78-4C35-484E-8786-DDCACB3FD29B}" type="pres">
      <dgm:prSet presAssocID="{70E7BE45-BF08-4525-A735-BE15DBC9B01A}" presName="Accent" presStyleLbl="bgShp" presStyleIdx="2" presStyleCnt="6"/>
      <dgm:spPr/>
    </dgm:pt>
    <dgm:pt modelId="{FC11A793-A98B-FA41-B2C9-3E2F9E32F100}" type="pres">
      <dgm:prSet presAssocID="{70E7BE45-BF08-4525-A735-BE15DBC9B01A}" presName="Child3" presStyleLbl="node1" presStyleIdx="2" presStyleCnt="6">
        <dgm:presLayoutVars>
          <dgm:chMax val="0"/>
          <dgm:chPref val="0"/>
          <dgm:bulletEnabled val="1"/>
        </dgm:presLayoutVars>
      </dgm:prSet>
      <dgm:spPr/>
    </dgm:pt>
    <dgm:pt modelId="{86BFAD8D-FC61-2844-A9B5-4CAF0ABDE4FB}" type="pres">
      <dgm:prSet presAssocID="{6C7AD433-541F-4EEB-9AD3-22634B193222}" presName="Accent4" presStyleCnt="0"/>
      <dgm:spPr/>
    </dgm:pt>
    <dgm:pt modelId="{97C261E6-91A1-3C40-BA01-EDC38707BE33}" type="pres">
      <dgm:prSet presAssocID="{6C7AD433-541F-4EEB-9AD3-22634B193222}" presName="Accent" presStyleLbl="bgShp" presStyleIdx="3" presStyleCnt="6"/>
      <dgm:spPr/>
    </dgm:pt>
    <dgm:pt modelId="{ACDB5C22-064F-6C47-86E5-768AEA557751}" type="pres">
      <dgm:prSet presAssocID="{6C7AD433-541F-4EEB-9AD3-22634B193222}" presName="Child4" presStyleLbl="node1" presStyleIdx="3" presStyleCnt="6">
        <dgm:presLayoutVars>
          <dgm:chMax val="0"/>
          <dgm:chPref val="0"/>
          <dgm:bulletEnabled val="1"/>
        </dgm:presLayoutVars>
      </dgm:prSet>
      <dgm:spPr/>
    </dgm:pt>
    <dgm:pt modelId="{B4EB2557-2C6F-5B49-8105-53EC16F30B79}" type="pres">
      <dgm:prSet presAssocID="{B1458BA5-82E2-404B-B5C3-1D64D6E2E88D}" presName="Accent5" presStyleCnt="0"/>
      <dgm:spPr/>
    </dgm:pt>
    <dgm:pt modelId="{9F3AA27E-A434-9742-A9C8-25BCA6B67C08}" type="pres">
      <dgm:prSet presAssocID="{B1458BA5-82E2-404B-B5C3-1D64D6E2E88D}" presName="Accent" presStyleLbl="bgShp" presStyleIdx="4" presStyleCnt="6"/>
      <dgm:spPr/>
    </dgm:pt>
    <dgm:pt modelId="{C33EC503-B3D4-5A4E-A2F1-00770011911A}" type="pres">
      <dgm:prSet presAssocID="{B1458BA5-82E2-404B-B5C3-1D64D6E2E88D}" presName="Child5" presStyleLbl="node1" presStyleIdx="4" presStyleCnt="6">
        <dgm:presLayoutVars>
          <dgm:chMax val="0"/>
          <dgm:chPref val="0"/>
          <dgm:bulletEnabled val="1"/>
        </dgm:presLayoutVars>
      </dgm:prSet>
      <dgm:spPr/>
    </dgm:pt>
    <dgm:pt modelId="{7DC3C834-95DE-5A41-8ED2-DD9F322F1CCB}" type="pres">
      <dgm:prSet presAssocID="{E9C20923-113F-461E-A441-1335B37A6FCD}" presName="Accent6" presStyleCnt="0"/>
      <dgm:spPr/>
    </dgm:pt>
    <dgm:pt modelId="{7757EC67-1480-154B-B264-399F26750BDA}" type="pres">
      <dgm:prSet presAssocID="{E9C20923-113F-461E-A441-1335B37A6FCD}" presName="Accent" presStyleLbl="bgShp" presStyleIdx="5" presStyleCnt="6"/>
      <dgm:spPr/>
    </dgm:pt>
    <dgm:pt modelId="{FAF8F6B9-6E65-DD46-B340-9386FC6FD994}" type="pres">
      <dgm:prSet presAssocID="{E9C20923-113F-461E-A441-1335B37A6FCD}" presName="Child6" presStyleLbl="node1" presStyleIdx="5" presStyleCnt="6">
        <dgm:presLayoutVars>
          <dgm:chMax val="0"/>
          <dgm:chPref val="0"/>
          <dgm:bulletEnabled val="1"/>
        </dgm:presLayoutVars>
      </dgm:prSet>
      <dgm:spPr/>
    </dgm:pt>
  </dgm:ptLst>
  <dgm:cxnLst>
    <dgm:cxn modelId="{D0679001-B61D-0040-AEF0-B9515A592C1C}" type="presOf" srcId="{7D4D023C-81D5-4A90-B801-FDC1DB0B1881}" destId="{A497B54D-D9D2-1442-A85B-AABB5DF5A02A}" srcOrd="0" destOrd="0" presId="urn:microsoft.com/office/officeart/2011/layout/HexagonRadial"/>
    <dgm:cxn modelId="{F24E0707-1CEC-40A7-843D-FD60D3674D60}" srcId="{9B21FC6D-B503-49A9-B764-40D0C01259E9}" destId="{6C7AD433-541F-4EEB-9AD3-22634B193222}" srcOrd="3" destOrd="0" parTransId="{87B47520-6B76-4AAB-9778-7DF6C809559C}" sibTransId="{B12A655A-7D4B-4E33-B6EA-161D22D761B9}"/>
    <dgm:cxn modelId="{13BFB507-2A85-E641-B058-24B0367C744E}" type="presOf" srcId="{E9C20923-113F-461E-A441-1335B37A6FCD}" destId="{FAF8F6B9-6E65-DD46-B340-9386FC6FD994}" srcOrd="0" destOrd="0" presId="urn:microsoft.com/office/officeart/2011/layout/HexagonRadial"/>
    <dgm:cxn modelId="{35FDC719-D72E-4848-AF76-FDF04297D211}" srcId="{9B21FC6D-B503-49A9-B764-40D0C01259E9}" destId="{E9C20923-113F-461E-A441-1335B37A6FCD}" srcOrd="5" destOrd="0" parTransId="{01741307-B4C7-460B-9C32-093092195E06}" sibTransId="{F7B800FD-365A-41A1-8A64-5BCF87AEB1BA}"/>
    <dgm:cxn modelId="{79E9E043-0A07-C94F-9868-14BE48CAC087}" type="presOf" srcId="{70E7BE45-BF08-4525-A735-BE15DBC9B01A}" destId="{FC11A793-A98B-FA41-B2C9-3E2F9E32F100}" srcOrd="0" destOrd="0" presId="urn:microsoft.com/office/officeart/2011/layout/HexagonRadial"/>
    <dgm:cxn modelId="{23CF4846-3665-4847-8DE9-15AE176D320F}" srcId="{9B21FC6D-B503-49A9-B764-40D0C01259E9}" destId="{B0B67E97-D36A-41D2-B3AA-E10DC4164ACD}" srcOrd="0" destOrd="0" parTransId="{E8499BB0-8675-4DAA-A2F3-DFD9CFBE430C}" sibTransId="{890BE5A4-5113-40C0-83B4-35B9088F9659}"/>
    <dgm:cxn modelId="{CBE9D952-71E1-1141-A33E-CBD443102B7B}" type="presOf" srcId="{95AC444E-B9E0-4549-BEA7-CABCAA0EAAB7}" destId="{B7E6FE3D-963D-B141-B013-9C846DE0009E}" srcOrd="0" destOrd="0" presId="urn:microsoft.com/office/officeart/2011/layout/HexagonRadial"/>
    <dgm:cxn modelId="{29AE3981-6B65-6D43-B8DE-76B9D7B98E0A}" type="presOf" srcId="{B0B67E97-D36A-41D2-B3AA-E10DC4164ACD}" destId="{33B26DE0-DC08-9841-83EB-513F9D53B310}" srcOrd="0" destOrd="0" presId="urn:microsoft.com/office/officeart/2011/layout/HexagonRadial"/>
    <dgm:cxn modelId="{7F0DB695-BD94-4FDB-B98A-FBC87BB42D5C}" srcId="{9B21FC6D-B503-49A9-B764-40D0C01259E9}" destId="{70E7BE45-BF08-4525-A735-BE15DBC9B01A}" srcOrd="2" destOrd="0" parTransId="{05CCCC8E-7634-44C7-B48D-10293DABB8B0}" sibTransId="{F6471FDA-9F46-476B-81E7-D3F595FC04C6}"/>
    <dgm:cxn modelId="{136B92B9-9431-481A-9435-AC6BC55841AD}" srcId="{9B21FC6D-B503-49A9-B764-40D0C01259E9}" destId="{95AC444E-B9E0-4549-BEA7-CABCAA0EAAB7}" srcOrd="1" destOrd="0" parTransId="{541EBB46-79E7-4A37-8891-033EA4ED1306}" sibTransId="{62A6DD75-8A25-4059-9797-912CEAEF57AE}"/>
    <dgm:cxn modelId="{E1DCC5C5-20FE-4746-973E-BF8AEAFEFE8B}" type="presOf" srcId="{6C7AD433-541F-4EEB-9AD3-22634B193222}" destId="{ACDB5C22-064F-6C47-86E5-768AEA557751}" srcOrd="0" destOrd="0" presId="urn:microsoft.com/office/officeart/2011/layout/HexagonRadial"/>
    <dgm:cxn modelId="{65E624C9-C575-154F-B21C-458EA65E521F}" type="presOf" srcId="{B1458BA5-82E2-404B-B5C3-1D64D6E2E88D}" destId="{C33EC503-B3D4-5A4E-A2F1-00770011911A}" srcOrd="0" destOrd="0" presId="urn:microsoft.com/office/officeart/2011/layout/HexagonRadial"/>
    <dgm:cxn modelId="{AF5DF3DB-9DDB-4E4D-BBD0-D2EA012F8FE5}" srcId="{9B21FC6D-B503-49A9-B764-40D0C01259E9}" destId="{B1458BA5-82E2-404B-B5C3-1D64D6E2E88D}" srcOrd="4" destOrd="0" parTransId="{10B39F03-26ED-474F-A601-B05793C1D1BF}" sibTransId="{3A587695-0DC7-4A0C-9C04-A00AF6295C24}"/>
    <dgm:cxn modelId="{483EA9F0-D6FB-EB48-968A-199954C862C0}" type="presOf" srcId="{9B21FC6D-B503-49A9-B764-40D0C01259E9}" destId="{298DBAB8-C7C3-0B44-9C3B-47CB7AF7BEB8}" srcOrd="0" destOrd="0" presId="urn:microsoft.com/office/officeart/2011/layout/HexagonRadial"/>
    <dgm:cxn modelId="{473BBDF2-AEBB-4B0C-85ED-20D05E27D1AB}" srcId="{7D4D023C-81D5-4A90-B801-FDC1DB0B1881}" destId="{9B21FC6D-B503-49A9-B764-40D0C01259E9}" srcOrd="0" destOrd="0" parTransId="{E601705B-2D41-4328-9E2E-0824056DE75C}" sibTransId="{EC518B51-FBD5-490C-BB22-3CE20AC658E3}"/>
    <dgm:cxn modelId="{D57E135B-1583-C448-B0B9-0866A3E26EFB}" type="presParOf" srcId="{A497B54D-D9D2-1442-A85B-AABB5DF5A02A}" destId="{298DBAB8-C7C3-0B44-9C3B-47CB7AF7BEB8}" srcOrd="0" destOrd="0" presId="urn:microsoft.com/office/officeart/2011/layout/HexagonRadial"/>
    <dgm:cxn modelId="{64999646-8AB7-804F-A247-D0FD395DAEDE}" type="presParOf" srcId="{A497B54D-D9D2-1442-A85B-AABB5DF5A02A}" destId="{FA4CED8F-89BE-AC46-816A-C3A9C6FD925B}" srcOrd="1" destOrd="0" presId="urn:microsoft.com/office/officeart/2011/layout/HexagonRadial"/>
    <dgm:cxn modelId="{E02E5CCC-D4A9-4C48-8E4A-A5298CF891FB}" type="presParOf" srcId="{FA4CED8F-89BE-AC46-816A-C3A9C6FD925B}" destId="{B8CA4B6E-BAA5-D142-A979-353C507602D7}" srcOrd="0" destOrd="0" presId="urn:microsoft.com/office/officeart/2011/layout/HexagonRadial"/>
    <dgm:cxn modelId="{E4F36B4A-3FF3-CF4C-BE44-5F31750D6CFA}" type="presParOf" srcId="{A497B54D-D9D2-1442-A85B-AABB5DF5A02A}" destId="{33B26DE0-DC08-9841-83EB-513F9D53B310}" srcOrd="2" destOrd="0" presId="urn:microsoft.com/office/officeart/2011/layout/HexagonRadial"/>
    <dgm:cxn modelId="{961E4D34-390B-404E-81EA-EB2E99FAF0AA}" type="presParOf" srcId="{A497B54D-D9D2-1442-A85B-AABB5DF5A02A}" destId="{EA630E94-2080-A94B-9DFF-E10192D0608B}" srcOrd="3" destOrd="0" presId="urn:microsoft.com/office/officeart/2011/layout/HexagonRadial"/>
    <dgm:cxn modelId="{93B3722E-57BE-7D4D-9A75-95866C74EDCC}" type="presParOf" srcId="{EA630E94-2080-A94B-9DFF-E10192D0608B}" destId="{F8F39153-E4BD-9242-AC69-889DD215CC88}" srcOrd="0" destOrd="0" presId="urn:microsoft.com/office/officeart/2011/layout/HexagonRadial"/>
    <dgm:cxn modelId="{E2C49E57-EDD1-6949-ACB1-DA093756527A}" type="presParOf" srcId="{A497B54D-D9D2-1442-A85B-AABB5DF5A02A}" destId="{B7E6FE3D-963D-B141-B013-9C846DE0009E}" srcOrd="4" destOrd="0" presId="urn:microsoft.com/office/officeart/2011/layout/HexagonRadial"/>
    <dgm:cxn modelId="{03766431-796A-A849-BF5D-C96DCCE73A14}" type="presParOf" srcId="{A497B54D-D9D2-1442-A85B-AABB5DF5A02A}" destId="{38C7B06A-D4D7-5C49-B045-736049EFA6CA}" srcOrd="5" destOrd="0" presId="urn:microsoft.com/office/officeart/2011/layout/HexagonRadial"/>
    <dgm:cxn modelId="{38494311-4B02-BE41-BFFB-10455E1344AB}" type="presParOf" srcId="{38C7B06A-D4D7-5C49-B045-736049EFA6CA}" destId="{320CED78-4C35-484E-8786-DDCACB3FD29B}" srcOrd="0" destOrd="0" presId="urn:microsoft.com/office/officeart/2011/layout/HexagonRadial"/>
    <dgm:cxn modelId="{A3A2C975-C8C6-774A-90F3-C4B113B490C2}" type="presParOf" srcId="{A497B54D-D9D2-1442-A85B-AABB5DF5A02A}" destId="{FC11A793-A98B-FA41-B2C9-3E2F9E32F100}" srcOrd="6" destOrd="0" presId="urn:microsoft.com/office/officeart/2011/layout/HexagonRadial"/>
    <dgm:cxn modelId="{04BABCE7-0193-DB43-9E74-7F5A2E25D52A}" type="presParOf" srcId="{A497B54D-D9D2-1442-A85B-AABB5DF5A02A}" destId="{86BFAD8D-FC61-2844-A9B5-4CAF0ABDE4FB}" srcOrd="7" destOrd="0" presId="urn:microsoft.com/office/officeart/2011/layout/HexagonRadial"/>
    <dgm:cxn modelId="{6BDD830E-C182-344C-A77B-4471D6D8E03E}" type="presParOf" srcId="{86BFAD8D-FC61-2844-A9B5-4CAF0ABDE4FB}" destId="{97C261E6-91A1-3C40-BA01-EDC38707BE33}" srcOrd="0" destOrd="0" presId="urn:microsoft.com/office/officeart/2011/layout/HexagonRadial"/>
    <dgm:cxn modelId="{C7C3C11B-F124-F348-BDDB-8742FD4ED29F}" type="presParOf" srcId="{A497B54D-D9D2-1442-A85B-AABB5DF5A02A}" destId="{ACDB5C22-064F-6C47-86E5-768AEA557751}" srcOrd="8" destOrd="0" presId="urn:microsoft.com/office/officeart/2011/layout/HexagonRadial"/>
    <dgm:cxn modelId="{BFC88557-0F02-A843-90C1-FB44FFA85621}" type="presParOf" srcId="{A497B54D-D9D2-1442-A85B-AABB5DF5A02A}" destId="{B4EB2557-2C6F-5B49-8105-53EC16F30B79}" srcOrd="9" destOrd="0" presId="urn:microsoft.com/office/officeart/2011/layout/HexagonRadial"/>
    <dgm:cxn modelId="{73A7262E-2078-B24E-BE9C-DDB89E4C6460}" type="presParOf" srcId="{B4EB2557-2C6F-5B49-8105-53EC16F30B79}" destId="{9F3AA27E-A434-9742-A9C8-25BCA6B67C08}" srcOrd="0" destOrd="0" presId="urn:microsoft.com/office/officeart/2011/layout/HexagonRadial"/>
    <dgm:cxn modelId="{E65444C1-6C82-9C4A-BD09-A9DCECAF2B8E}" type="presParOf" srcId="{A497B54D-D9D2-1442-A85B-AABB5DF5A02A}" destId="{C33EC503-B3D4-5A4E-A2F1-00770011911A}" srcOrd="10" destOrd="0" presId="urn:microsoft.com/office/officeart/2011/layout/HexagonRadial"/>
    <dgm:cxn modelId="{123313F9-5A03-1E48-8FB8-AAECAE09AEFD}" type="presParOf" srcId="{A497B54D-D9D2-1442-A85B-AABB5DF5A02A}" destId="{7DC3C834-95DE-5A41-8ED2-DD9F322F1CCB}" srcOrd="11" destOrd="0" presId="urn:microsoft.com/office/officeart/2011/layout/HexagonRadial"/>
    <dgm:cxn modelId="{9CDEA3FF-AE09-C44D-A15E-58C980E8C296}" type="presParOf" srcId="{7DC3C834-95DE-5A41-8ED2-DD9F322F1CCB}" destId="{7757EC67-1480-154B-B264-399F26750BDA}" srcOrd="0" destOrd="0" presId="urn:microsoft.com/office/officeart/2011/layout/HexagonRadial"/>
    <dgm:cxn modelId="{9259987A-E7F0-0E44-A0D3-4EC8BAA10237}" type="presParOf" srcId="{A497B54D-D9D2-1442-A85B-AABB5DF5A02A}" destId="{FAF8F6B9-6E65-DD46-B340-9386FC6FD99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4C3E92-B1FE-40F9-A09A-8BF6F63F1BFF}"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065AE7C-8FEB-46B6-83EE-239B10C26BCC}">
      <dgm:prSet/>
      <dgm:spPr/>
      <dgm:t>
        <a:bodyPr/>
        <a:lstStyle/>
        <a:p>
          <a:pPr>
            <a:lnSpc>
              <a:spcPct val="100000"/>
            </a:lnSpc>
            <a:defRPr cap="all"/>
          </a:pPr>
          <a:r>
            <a:rPr lang="nl-NL">
              <a:hlinkClick xmlns:r="http://schemas.openxmlformats.org/officeDocument/2006/relationships" r:id="rId1"/>
            </a:rPr>
            <a:t>https://mijnpositievegezondheid.nl</a:t>
          </a:r>
          <a:endParaRPr lang="en-US"/>
        </a:p>
      </dgm:t>
    </dgm:pt>
    <dgm:pt modelId="{8B7B993E-FE7A-4306-BBFE-D354CAF66F6D}" type="parTrans" cxnId="{C7B13E6E-E4BB-4C21-A6FF-21131FD56B5B}">
      <dgm:prSet/>
      <dgm:spPr/>
      <dgm:t>
        <a:bodyPr/>
        <a:lstStyle/>
        <a:p>
          <a:endParaRPr lang="en-US"/>
        </a:p>
      </dgm:t>
    </dgm:pt>
    <dgm:pt modelId="{F607F166-F929-40D8-8FE0-006F9D3EEF55}" type="sibTrans" cxnId="{C7B13E6E-E4BB-4C21-A6FF-21131FD56B5B}">
      <dgm:prSet/>
      <dgm:spPr/>
      <dgm:t>
        <a:bodyPr/>
        <a:lstStyle/>
        <a:p>
          <a:endParaRPr lang="en-US"/>
        </a:p>
      </dgm:t>
    </dgm:pt>
    <dgm:pt modelId="{A5B0D7D9-E884-4876-88F3-8C00991C5263}">
      <dgm:prSet/>
      <dgm:spPr/>
      <dgm:t>
        <a:bodyPr/>
        <a:lstStyle/>
        <a:p>
          <a:pPr>
            <a:lnSpc>
              <a:spcPct val="100000"/>
            </a:lnSpc>
            <a:defRPr cap="all"/>
          </a:pPr>
          <a:r>
            <a:rPr lang="nl-NL"/>
            <a:t>Open de link en vul hem in.</a:t>
          </a:r>
          <a:endParaRPr lang="en-US"/>
        </a:p>
      </dgm:t>
    </dgm:pt>
    <dgm:pt modelId="{C983C3C5-CB4C-4B7E-9818-3180F52926D4}" type="parTrans" cxnId="{F2D1B719-0D13-4347-A64D-6142534CF63C}">
      <dgm:prSet/>
      <dgm:spPr/>
      <dgm:t>
        <a:bodyPr/>
        <a:lstStyle/>
        <a:p>
          <a:endParaRPr lang="en-US"/>
        </a:p>
      </dgm:t>
    </dgm:pt>
    <dgm:pt modelId="{E5183889-A0EC-4433-BD5C-EA88C935328E}" type="sibTrans" cxnId="{F2D1B719-0D13-4347-A64D-6142534CF63C}">
      <dgm:prSet/>
      <dgm:spPr/>
      <dgm:t>
        <a:bodyPr/>
        <a:lstStyle/>
        <a:p>
          <a:endParaRPr lang="en-US"/>
        </a:p>
      </dgm:t>
    </dgm:pt>
    <dgm:pt modelId="{CDEA9678-C314-4C4C-B7DF-6CD8C7741FA0}">
      <dgm:prSet/>
      <dgm:spPr/>
      <dgm:t>
        <a:bodyPr/>
        <a:lstStyle/>
        <a:p>
          <a:pPr>
            <a:lnSpc>
              <a:spcPct val="100000"/>
            </a:lnSpc>
            <a:defRPr cap="all"/>
          </a:pPr>
          <a:r>
            <a:rPr lang="nl-NL"/>
            <a:t>Vergelijk jouw resultaten met die van een medestudent.</a:t>
          </a:r>
          <a:endParaRPr lang="en-US"/>
        </a:p>
      </dgm:t>
    </dgm:pt>
    <dgm:pt modelId="{45FFD69B-6908-45BA-B948-3CBECC812AF6}" type="parTrans" cxnId="{964B0B70-2E16-4568-8D91-1D2ADAAE1C3F}">
      <dgm:prSet/>
      <dgm:spPr/>
      <dgm:t>
        <a:bodyPr/>
        <a:lstStyle/>
        <a:p>
          <a:endParaRPr lang="en-US"/>
        </a:p>
      </dgm:t>
    </dgm:pt>
    <dgm:pt modelId="{AEB382CC-1336-488E-A16C-B6B3AB337497}" type="sibTrans" cxnId="{964B0B70-2E16-4568-8D91-1D2ADAAE1C3F}">
      <dgm:prSet/>
      <dgm:spPr/>
      <dgm:t>
        <a:bodyPr/>
        <a:lstStyle/>
        <a:p>
          <a:endParaRPr lang="en-US"/>
        </a:p>
      </dgm:t>
    </dgm:pt>
    <dgm:pt modelId="{3B4848A0-E8C7-4849-A413-1C4899CF8ED5}" type="pres">
      <dgm:prSet presAssocID="{AA4C3E92-B1FE-40F9-A09A-8BF6F63F1BFF}" presName="root" presStyleCnt="0">
        <dgm:presLayoutVars>
          <dgm:dir/>
          <dgm:resizeHandles val="exact"/>
        </dgm:presLayoutVars>
      </dgm:prSet>
      <dgm:spPr/>
    </dgm:pt>
    <dgm:pt modelId="{7E3385D5-CCC8-4CAB-B3C1-6075EF7C3D06}" type="pres">
      <dgm:prSet presAssocID="{C065AE7C-8FEB-46B6-83EE-239B10C26BCC}" presName="compNode" presStyleCnt="0"/>
      <dgm:spPr/>
    </dgm:pt>
    <dgm:pt modelId="{AB917F9D-BBFC-4EB0-B35F-5F8167693E8A}" type="pres">
      <dgm:prSet presAssocID="{C065AE7C-8FEB-46B6-83EE-239B10C26BCC}" presName="iconBgRect" presStyleLbl="bgShp" presStyleIdx="0" presStyleCnt="3"/>
      <dgm:spPr/>
    </dgm:pt>
    <dgm:pt modelId="{EEB7509F-CD2B-4750-99F7-0FB211334F8C}" type="pres">
      <dgm:prSet presAssocID="{C065AE7C-8FEB-46B6-83EE-239B10C26BCC}"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
        </a:ext>
      </dgm:extLst>
    </dgm:pt>
    <dgm:pt modelId="{13143A58-205A-45F0-9BEF-9611C6B8A208}" type="pres">
      <dgm:prSet presAssocID="{C065AE7C-8FEB-46B6-83EE-239B10C26BCC}" presName="spaceRect" presStyleCnt="0"/>
      <dgm:spPr/>
    </dgm:pt>
    <dgm:pt modelId="{046A5072-C8D0-4AAF-8580-7234CB7CBD47}" type="pres">
      <dgm:prSet presAssocID="{C065AE7C-8FEB-46B6-83EE-239B10C26BCC}" presName="textRect" presStyleLbl="revTx" presStyleIdx="0" presStyleCnt="3">
        <dgm:presLayoutVars>
          <dgm:chMax val="1"/>
          <dgm:chPref val="1"/>
        </dgm:presLayoutVars>
      </dgm:prSet>
      <dgm:spPr/>
    </dgm:pt>
    <dgm:pt modelId="{F76155EE-0A3E-41D2-B590-61A5A4B2FFE3}" type="pres">
      <dgm:prSet presAssocID="{F607F166-F929-40D8-8FE0-006F9D3EEF55}" presName="sibTrans" presStyleCnt="0"/>
      <dgm:spPr/>
    </dgm:pt>
    <dgm:pt modelId="{0FB665D2-6D89-4B6B-A322-C7ECF8039BCE}" type="pres">
      <dgm:prSet presAssocID="{A5B0D7D9-E884-4876-88F3-8C00991C5263}" presName="compNode" presStyleCnt="0"/>
      <dgm:spPr/>
    </dgm:pt>
    <dgm:pt modelId="{617EA9EF-EC0C-4DFE-B61A-641BC583CE1F}" type="pres">
      <dgm:prSet presAssocID="{A5B0D7D9-E884-4876-88F3-8C00991C5263}" presName="iconBgRect" presStyleLbl="bgShp" presStyleIdx="1" presStyleCnt="3"/>
      <dgm:spPr/>
    </dgm:pt>
    <dgm:pt modelId="{9EE62885-86CF-4D5B-8739-BF59267B7935}" type="pres">
      <dgm:prSet presAssocID="{A5B0D7D9-E884-4876-88F3-8C00991C5263}"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Link"/>
        </a:ext>
      </dgm:extLst>
    </dgm:pt>
    <dgm:pt modelId="{86532A1A-895B-4EBF-9895-265A58EE081C}" type="pres">
      <dgm:prSet presAssocID="{A5B0D7D9-E884-4876-88F3-8C00991C5263}" presName="spaceRect" presStyleCnt="0"/>
      <dgm:spPr/>
    </dgm:pt>
    <dgm:pt modelId="{F4009AAB-8D27-4FFD-9003-B2C26B4165A1}" type="pres">
      <dgm:prSet presAssocID="{A5B0D7D9-E884-4876-88F3-8C00991C5263}" presName="textRect" presStyleLbl="revTx" presStyleIdx="1" presStyleCnt="3">
        <dgm:presLayoutVars>
          <dgm:chMax val="1"/>
          <dgm:chPref val="1"/>
        </dgm:presLayoutVars>
      </dgm:prSet>
      <dgm:spPr/>
    </dgm:pt>
    <dgm:pt modelId="{B796C966-0032-42D4-879E-2CF178490ABD}" type="pres">
      <dgm:prSet presAssocID="{E5183889-A0EC-4433-BD5C-EA88C935328E}" presName="sibTrans" presStyleCnt="0"/>
      <dgm:spPr/>
    </dgm:pt>
    <dgm:pt modelId="{DE2792BE-8514-40CA-80A0-933AFD218419}" type="pres">
      <dgm:prSet presAssocID="{CDEA9678-C314-4C4C-B7DF-6CD8C7741FA0}" presName="compNode" presStyleCnt="0"/>
      <dgm:spPr/>
    </dgm:pt>
    <dgm:pt modelId="{50B398FE-E9A3-4716-94D9-6038898FF059}" type="pres">
      <dgm:prSet presAssocID="{CDEA9678-C314-4C4C-B7DF-6CD8C7741FA0}" presName="iconBgRect" presStyleLbl="bgShp" presStyleIdx="2" presStyleCnt="3"/>
      <dgm:spPr/>
    </dgm:pt>
    <dgm:pt modelId="{A4730C3F-9EE2-4F40-A9EC-E21BDE2233AE}" type="pres">
      <dgm:prSet presAssocID="{CDEA9678-C314-4C4C-B7DF-6CD8C7741FA0}"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Skeleton"/>
        </a:ext>
      </dgm:extLst>
    </dgm:pt>
    <dgm:pt modelId="{BC194939-3DE9-4EE9-89FC-A5E7F42A6610}" type="pres">
      <dgm:prSet presAssocID="{CDEA9678-C314-4C4C-B7DF-6CD8C7741FA0}" presName="spaceRect" presStyleCnt="0"/>
      <dgm:spPr/>
    </dgm:pt>
    <dgm:pt modelId="{74EEC6C3-0EED-49F7-89CD-0EE767ADD44A}" type="pres">
      <dgm:prSet presAssocID="{CDEA9678-C314-4C4C-B7DF-6CD8C7741FA0}" presName="textRect" presStyleLbl="revTx" presStyleIdx="2" presStyleCnt="3">
        <dgm:presLayoutVars>
          <dgm:chMax val="1"/>
          <dgm:chPref val="1"/>
        </dgm:presLayoutVars>
      </dgm:prSet>
      <dgm:spPr/>
    </dgm:pt>
  </dgm:ptLst>
  <dgm:cxnLst>
    <dgm:cxn modelId="{AD475401-0007-7843-AD50-80A979772893}" type="presOf" srcId="{C065AE7C-8FEB-46B6-83EE-239B10C26BCC}" destId="{046A5072-C8D0-4AAF-8580-7234CB7CBD47}" srcOrd="0" destOrd="0" presId="urn:microsoft.com/office/officeart/2018/5/layout/IconCircleLabelList"/>
    <dgm:cxn modelId="{F2D1B719-0D13-4347-A64D-6142534CF63C}" srcId="{AA4C3E92-B1FE-40F9-A09A-8BF6F63F1BFF}" destId="{A5B0D7D9-E884-4876-88F3-8C00991C5263}" srcOrd="1" destOrd="0" parTransId="{C983C3C5-CB4C-4B7E-9818-3180F52926D4}" sibTransId="{E5183889-A0EC-4433-BD5C-EA88C935328E}"/>
    <dgm:cxn modelId="{EA5B9C1C-7C73-0046-900B-9DBA515B16B8}" type="presOf" srcId="{A5B0D7D9-E884-4876-88F3-8C00991C5263}" destId="{F4009AAB-8D27-4FFD-9003-B2C26B4165A1}" srcOrd="0" destOrd="0" presId="urn:microsoft.com/office/officeart/2018/5/layout/IconCircleLabelList"/>
    <dgm:cxn modelId="{C7B13E6E-E4BB-4C21-A6FF-21131FD56B5B}" srcId="{AA4C3E92-B1FE-40F9-A09A-8BF6F63F1BFF}" destId="{C065AE7C-8FEB-46B6-83EE-239B10C26BCC}" srcOrd="0" destOrd="0" parTransId="{8B7B993E-FE7A-4306-BBFE-D354CAF66F6D}" sibTransId="{F607F166-F929-40D8-8FE0-006F9D3EEF55}"/>
    <dgm:cxn modelId="{964B0B70-2E16-4568-8D91-1D2ADAAE1C3F}" srcId="{AA4C3E92-B1FE-40F9-A09A-8BF6F63F1BFF}" destId="{CDEA9678-C314-4C4C-B7DF-6CD8C7741FA0}" srcOrd="2" destOrd="0" parTransId="{45FFD69B-6908-45BA-B948-3CBECC812AF6}" sibTransId="{AEB382CC-1336-488E-A16C-B6B3AB337497}"/>
    <dgm:cxn modelId="{D4785D94-C154-E544-8645-23A1EDE49076}" type="presOf" srcId="{AA4C3E92-B1FE-40F9-A09A-8BF6F63F1BFF}" destId="{3B4848A0-E8C7-4849-A413-1C4899CF8ED5}" srcOrd="0" destOrd="0" presId="urn:microsoft.com/office/officeart/2018/5/layout/IconCircleLabelList"/>
    <dgm:cxn modelId="{4445AAA8-75B4-1548-B5DF-63277D0CA585}" type="presOf" srcId="{CDEA9678-C314-4C4C-B7DF-6CD8C7741FA0}" destId="{74EEC6C3-0EED-49F7-89CD-0EE767ADD44A}" srcOrd="0" destOrd="0" presId="urn:microsoft.com/office/officeart/2018/5/layout/IconCircleLabelList"/>
    <dgm:cxn modelId="{6B62FF82-F2D1-564F-841F-8198B8A1B663}" type="presParOf" srcId="{3B4848A0-E8C7-4849-A413-1C4899CF8ED5}" destId="{7E3385D5-CCC8-4CAB-B3C1-6075EF7C3D06}" srcOrd="0" destOrd="0" presId="urn:microsoft.com/office/officeart/2018/5/layout/IconCircleLabelList"/>
    <dgm:cxn modelId="{F888E1E8-8EE1-ED4A-A67E-61F4692F09CA}" type="presParOf" srcId="{7E3385D5-CCC8-4CAB-B3C1-6075EF7C3D06}" destId="{AB917F9D-BBFC-4EB0-B35F-5F8167693E8A}" srcOrd="0" destOrd="0" presId="urn:microsoft.com/office/officeart/2018/5/layout/IconCircleLabelList"/>
    <dgm:cxn modelId="{780A4A69-51F2-FF47-95C2-5672E0357F72}" type="presParOf" srcId="{7E3385D5-CCC8-4CAB-B3C1-6075EF7C3D06}" destId="{EEB7509F-CD2B-4750-99F7-0FB211334F8C}" srcOrd="1" destOrd="0" presId="urn:microsoft.com/office/officeart/2018/5/layout/IconCircleLabelList"/>
    <dgm:cxn modelId="{3EEAD9A5-288B-394A-AAE8-9613F0184122}" type="presParOf" srcId="{7E3385D5-CCC8-4CAB-B3C1-6075EF7C3D06}" destId="{13143A58-205A-45F0-9BEF-9611C6B8A208}" srcOrd="2" destOrd="0" presId="urn:microsoft.com/office/officeart/2018/5/layout/IconCircleLabelList"/>
    <dgm:cxn modelId="{A3F4CD85-12E3-A64D-99B5-575D7188034D}" type="presParOf" srcId="{7E3385D5-CCC8-4CAB-B3C1-6075EF7C3D06}" destId="{046A5072-C8D0-4AAF-8580-7234CB7CBD47}" srcOrd="3" destOrd="0" presId="urn:microsoft.com/office/officeart/2018/5/layout/IconCircleLabelList"/>
    <dgm:cxn modelId="{83DF88CE-A98B-774B-A789-E31B3F468E55}" type="presParOf" srcId="{3B4848A0-E8C7-4849-A413-1C4899CF8ED5}" destId="{F76155EE-0A3E-41D2-B590-61A5A4B2FFE3}" srcOrd="1" destOrd="0" presId="urn:microsoft.com/office/officeart/2018/5/layout/IconCircleLabelList"/>
    <dgm:cxn modelId="{948C2329-72F5-F042-B758-CDEB8DFA1BE0}" type="presParOf" srcId="{3B4848A0-E8C7-4849-A413-1C4899CF8ED5}" destId="{0FB665D2-6D89-4B6B-A322-C7ECF8039BCE}" srcOrd="2" destOrd="0" presId="urn:microsoft.com/office/officeart/2018/5/layout/IconCircleLabelList"/>
    <dgm:cxn modelId="{49090B01-A35F-F545-9958-93060BB3100B}" type="presParOf" srcId="{0FB665D2-6D89-4B6B-A322-C7ECF8039BCE}" destId="{617EA9EF-EC0C-4DFE-B61A-641BC583CE1F}" srcOrd="0" destOrd="0" presId="urn:microsoft.com/office/officeart/2018/5/layout/IconCircleLabelList"/>
    <dgm:cxn modelId="{2DC31C77-0708-814F-97F3-A9AD5264EB6D}" type="presParOf" srcId="{0FB665D2-6D89-4B6B-A322-C7ECF8039BCE}" destId="{9EE62885-86CF-4D5B-8739-BF59267B7935}" srcOrd="1" destOrd="0" presId="urn:microsoft.com/office/officeart/2018/5/layout/IconCircleLabelList"/>
    <dgm:cxn modelId="{911816DA-2794-154D-B631-251A1B7F6208}" type="presParOf" srcId="{0FB665D2-6D89-4B6B-A322-C7ECF8039BCE}" destId="{86532A1A-895B-4EBF-9895-265A58EE081C}" srcOrd="2" destOrd="0" presId="urn:microsoft.com/office/officeart/2018/5/layout/IconCircleLabelList"/>
    <dgm:cxn modelId="{3A65803A-AD61-3E48-82E3-52681434D68A}" type="presParOf" srcId="{0FB665D2-6D89-4B6B-A322-C7ECF8039BCE}" destId="{F4009AAB-8D27-4FFD-9003-B2C26B4165A1}" srcOrd="3" destOrd="0" presId="urn:microsoft.com/office/officeart/2018/5/layout/IconCircleLabelList"/>
    <dgm:cxn modelId="{82E6C94B-2571-F44A-A407-7F4DA8FC4FFB}" type="presParOf" srcId="{3B4848A0-E8C7-4849-A413-1C4899CF8ED5}" destId="{B796C966-0032-42D4-879E-2CF178490ABD}" srcOrd="3" destOrd="0" presId="urn:microsoft.com/office/officeart/2018/5/layout/IconCircleLabelList"/>
    <dgm:cxn modelId="{8500AAC1-7569-C741-A741-C3D0E51C1C62}" type="presParOf" srcId="{3B4848A0-E8C7-4849-A413-1C4899CF8ED5}" destId="{DE2792BE-8514-40CA-80A0-933AFD218419}" srcOrd="4" destOrd="0" presId="urn:microsoft.com/office/officeart/2018/5/layout/IconCircleLabelList"/>
    <dgm:cxn modelId="{635B8F40-E497-1348-9DD9-2358CCD412EB}" type="presParOf" srcId="{DE2792BE-8514-40CA-80A0-933AFD218419}" destId="{50B398FE-E9A3-4716-94D9-6038898FF059}" srcOrd="0" destOrd="0" presId="urn:microsoft.com/office/officeart/2018/5/layout/IconCircleLabelList"/>
    <dgm:cxn modelId="{5A6141C3-1E18-F642-852B-99B96D08317A}" type="presParOf" srcId="{DE2792BE-8514-40CA-80A0-933AFD218419}" destId="{A4730C3F-9EE2-4F40-A9EC-E21BDE2233AE}" srcOrd="1" destOrd="0" presId="urn:microsoft.com/office/officeart/2018/5/layout/IconCircleLabelList"/>
    <dgm:cxn modelId="{E29AF125-E4C7-0040-89CC-39B43F629436}" type="presParOf" srcId="{DE2792BE-8514-40CA-80A0-933AFD218419}" destId="{BC194939-3DE9-4EE9-89FC-A5E7F42A6610}" srcOrd="2" destOrd="0" presId="urn:microsoft.com/office/officeart/2018/5/layout/IconCircleLabelList"/>
    <dgm:cxn modelId="{D000C47D-6159-934E-AD4C-F5011304B98E}" type="presParOf" srcId="{DE2792BE-8514-40CA-80A0-933AFD218419}" destId="{74EEC6C3-0EED-49F7-89CD-0EE767ADD44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17B04E-2E69-5F47-8393-CAF18933307F}">
      <dsp:nvSpPr>
        <dsp:cNvPr id="0" name=""/>
        <dsp:cNvSpPr/>
      </dsp:nvSpPr>
      <dsp:spPr>
        <a:xfrm>
          <a:off x="1283" y="73062"/>
          <a:ext cx="4205213" cy="420521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nl-NL" sz="4000" kern="1200"/>
            <a:t>Onderneming binnen de specialisatie</a:t>
          </a:r>
          <a:endParaRPr lang="en-US" sz="4000" kern="1200"/>
        </a:p>
      </dsp:txBody>
      <dsp:txXfrm>
        <a:off x="617122" y="688901"/>
        <a:ext cx="2973535" cy="2973535"/>
      </dsp:txXfrm>
    </dsp:sp>
    <dsp:sp modelId="{2B12C5F8-C229-7F4B-8985-68C21BB0A4A9}">
      <dsp:nvSpPr>
        <dsp:cNvPr id="0" name=""/>
        <dsp:cNvSpPr/>
      </dsp:nvSpPr>
      <dsp:spPr>
        <a:xfrm rot="5400000">
          <a:off x="4553426" y="1618478"/>
          <a:ext cx="1471824" cy="1114381"/>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355DD5-245C-6A44-B090-0059788C3F2D}">
      <dsp:nvSpPr>
        <dsp:cNvPr id="0" name=""/>
        <dsp:cNvSpPr/>
      </dsp:nvSpPr>
      <dsp:spPr>
        <a:xfrm>
          <a:off x="6309103" y="73062"/>
          <a:ext cx="4205213" cy="420521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nl-NL" sz="4000" kern="1200"/>
            <a:t>In de nieuwe economie</a:t>
          </a:r>
          <a:endParaRPr lang="en-US" sz="4000" kern="1200"/>
        </a:p>
      </dsp:txBody>
      <dsp:txXfrm>
        <a:off x="6924942" y="688901"/>
        <a:ext cx="2973535" cy="2973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DBAB8-C7C3-0B44-9C3B-47CB7AF7BEB8}">
      <dsp:nvSpPr>
        <dsp:cNvPr id="0" name=""/>
        <dsp:cNvSpPr/>
      </dsp:nvSpPr>
      <dsp:spPr>
        <a:xfrm>
          <a:off x="1698484" y="1403741"/>
          <a:ext cx="1784216" cy="1543419"/>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NL" sz="1100" kern="1200" noProof="0" dirty="0"/>
            <a:t>Goede gezondheid/langere leeftijdsverwachting</a:t>
          </a:r>
          <a:endParaRPr lang="nl" sz="1100" kern="1200" noProof="0" dirty="0"/>
        </a:p>
      </dsp:txBody>
      <dsp:txXfrm>
        <a:off x="1994154" y="1659507"/>
        <a:ext cx="1192876" cy="1031887"/>
      </dsp:txXfrm>
    </dsp:sp>
    <dsp:sp modelId="{F8F39153-E4BD-9242-AC69-889DD215CC88}">
      <dsp:nvSpPr>
        <dsp:cNvPr id="0" name=""/>
        <dsp:cNvSpPr/>
      </dsp:nvSpPr>
      <dsp:spPr>
        <a:xfrm>
          <a:off x="2815746" y="665319"/>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3B26DE0-DC08-9841-83EB-513F9D53B310}">
      <dsp:nvSpPr>
        <dsp:cNvPr id="0" name=""/>
        <dsp:cNvSpPr/>
      </dsp:nvSpPr>
      <dsp:spPr>
        <a:xfrm>
          <a:off x="1862836" y="0"/>
          <a:ext cx="1462152" cy="1264933"/>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Industriele ontwikkeling</a:t>
          </a:r>
        </a:p>
      </dsp:txBody>
      <dsp:txXfrm>
        <a:off x="2105146" y="209626"/>
        <a:ext cx="977532" cy="845681"/>
      </dsp:txXfrm>
    </dsp:sp>
    <dsp:sp modelId="{320CED78-4C35-484E-8786-DDCACB3FD29B}">
      <dsp:nvSpPr>
        <dsp:cNvPr id="0" name=""/>
        <dsp:cNvSpPr/>
      </dsp:nvSpPr>
      <dsp:spPr>
        <a:xfrm>
          <a:off x="3601399" y="1749673"/>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7E6FE3D-963D-B141-B013-9C846DE0009E}">
      <dsp:nvSpPr>
        <dsp:cNvPr id="0" name=""/>
        <dsp:cNvSpPr/>
      </dsp:nvSpPr>
      <dsp:spPr>
        <a:xfrm>
          <a:off x="3203800" y="778019"/>
          <a:ext cx="1462152" cy="1264933"/>
        </a:xfrm>
        <a:prstGeom prst="hexagon">
          <a:avLst>
            <a:gd name="adj" fmla="val 28570"/>
            <a:gd name="vf" fmla="val 115470"/>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Medische kennis</a:t>
          </a:r>
        </a:p>
      </dsp:txBody>
      <dsp:txXfrm>
        <a:off x="3446110" y="987645"/>
        <a:ext cx="977532" cy="845681"/>
      </dsp:txXfrm>
    </dsp:sp>
    <dsp:sp modelId="{97C261E6-91A1-3C40-BA01-EDC38707BE33}">
      <dsp:nvSpPr>
        <dsp:cNvPr id="0" name=""/>
        <dsp:cNvSpPr/>
      </dsp:nvSpPr>
      <dsp:spPr>
        <a:xfrm>
          <a:off x="3055634" y="2973704"/>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C11A793-A98B-FA41-B2C9-3E2F9E32F100}">
      <dsp:nvSpPr>
        <dsp:cNvPr id="0" name=""/>
        <dsp:cNvSpPr/>
      </dsp:nvSpPr>
      <dsp:spPr>
        <a:xfrm>
          <a:off x="3203800" y="2307514"/>
          <a:ext cx="1462152" cy="1264933"/>
        </a:xfrm>
        <a:prstGeom prst="hexagon">
          <a:avLst>
            <a:gd name="adj" fmla="val 28570"/>
            <a:gd name="vf" fmla="val 115470"/>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Innovatie</a:t>
          </a:r>
        </a:p>
      </dsp:txBody>
      <dsp:txXfrm>
        <a:off x="3446110" y="2517140"/>
        <a:ext cx="977532" cy="845681"/>
      </dsp:txXfrm>
    </dsp:sp>
    <dsp:sp modelId="{9F3AA27E-A434-9742-A9C8-25BCA6B67C08}">
      <dsp:nvSpPr>
        <dsp:cNvPr id="0" name=""/>
        <dsp:cNvSpPr/>
      </dsp:nvSpPr>
      <dsp:spPr>
        <a:xfrm>
          <a:off x="1701804" y="3100763"/>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CDB5C22-064F-6C47-86E5-768AEA557751}">
      <dsp:nvSpPr>
        <dsp:cNvPr id="0" name=""/>
        <dsp:cNvSpPr/>
      </dsp:nvSpPr>
      <dsp:spPr>
        <a:xfrm>
          <a:off x="1862836" y="3086404"/>
          <a:ext cx="1462152" cy="1264933"/>
        </a:xfrm>
        <a:prstGeom prst="hexagon">
          <a:avLst>
            <a:gd name="adj" fmla="val 28570"/>
            <a:gd name="vf" fmla="val 115470"/>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Hygiene </a:t>
          </a:r>
        </a:p>
      </dsp:txBody>
      <dsp:txXfrm>
        <a:off x="2105146" y="3296030"/>
        <a:ext cx="977532" cy="845681"/>
      </dsp:txXfrm>
    </dsp:sp>
    <dsp:sp modelId="{7757EC67-1480-154B-B264-399F26750BDA}">
      <dsp:nvSpPr>
        <dsp:cNvPr id="0" name=""/>
        <dsp:cNvSpPr/>
      </dsp:nvSpPr>
      <dsp:spPr>
        <a:xfrm>
          <a:off x="903285" y="2016845"/>
          <a:ext cx="673179" cy="580033"/>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33EC503-B3D4-5A4E-A2F1-00770011911A}">
      <dsp:nvSpPr>
        <dsp:cNvPr id="0" name=""/>
        <dsp:cNvSpPr/>
      </dsp:nvSpPr>
      <dsp:spPr>
        <a:xfrm>
          <a:off x="515646" y="2308384"/>
          <a:ext cx="1462152" cy="1264933"/>
        </a:xfrm>
        <a:prstGeom prst="hexagon">
          <a:avLst>
            <a:gd name="adj" fmla="val 28570"/>
            <a:gd name="vf" fmla="val 115470"/>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 sz="1100" kern="1200" noProof="0" dirty="0"/>
            <a:t>leefcomfort</a:t>
          </a:r>
        </a:p>
      </dsp:txBody>
      <dsp:txXfrm>
        <a:off x="757956" y="2518010"/>
        <a:ext cx="977532" cy="845681"/>
      </dsp:txXfrm>
    </dsp:sp>
    <dsp:sp modelId="{FAF8F6B9-6E65-DD46-B340-9386FC6FD994}">
      <dsp:nvSpPr>
        <dsp:cNvPr id="0" name=""/>
        <dsp:cNvSpPr/>
      </dsp:nvSpPr>
      <dsp:spPr>
        <a:xfrm>
          <a:off x="515646" y="776278"/>
          <a:ext cx="1462152" cy="1264933"/>
        </a:xfrm>
        <a:prstGeom prst="hexagon">
          <a:avLst>
            <a:gd name="adj" fmla="val 28570"/>
            <a:gd name="vf" fmla="val 11547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rtlCol="0" anchor="ctr" anchorCtr="0">
          <a:noAutofit/>
        </a:bodyPr>
        <a:lstStyle/>
        <a:p>
          <a:pPr marL="0" lvl="0" indent="0" algn="ctr" defTabSz="488950" rtl="0">
            <a:lnSpc>
              <a:spcPct val="90000"/>
            </a:lnSpc>
            <a:spcBef>
              <a:spcPct val="0"/>
            </a:spcBef>
            <a:spcAft>
              <a:spcPct val="35000"/>
            </a:spcAft>
            <a:buNone/>
          </a:pPr>
          <a:r>
            <a:rPr lang="nl-NL" sz="1100" kern="1200" noProof="0" dirty="0"/>
            <a:t>G</a:t>
          </a:r>
          <a:r>
            <a:rPr lang="nl" sz="1100" kern="1200" noProof="0" dirty="0"/>
            <a:t>oed onderwijs</a:t>
          </a:r>
        </a:p>
      </dsp:txBody>
      <dsp:txXfrm>
        <a:off x="757956" y="985904"/>
        <a:ext cx="977532" cy="845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917F9D-BBFC-4EB0-B35F-5F8167693E8A}">
      <dsp:nvSpPr>
        <dsp:cNvPr id="0" name=""/>
        <dsp:cNvSpPr/>
      </dsp:nvSpPr>
      <dsp:spPr>
        <a:xfrm>
          <a:off x="679050" y="578169"/>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B7509F-CD2B-4750-99F7-0FB211334F8C}">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A5072-C8D0-4AAF-8580-7234CB7CBD4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hlinkClick xmlns:r="http://schemas.openxmlformats.org/officeDocument/2006/relationships" r:id="rId3"/>
            </a:rPr>
            <a:t>https://mijnpositievegezondheid.nl</a:t>
          </a:r>
          <a:endParaRPr lang="en-US" sz="1400" kern="1200"/>
        </a:p>
      </dsp:txBody>
      <dsp:txXfrm>
        <a:off x="75768" y="3053169"/>
        <a:ext cx="3093750" cy="720000"/>
      </dsp:txXfrm>
    </dsp:sp>
    <dsp:sp modelId="{617EA9EF-EC0C-4DFE-B61A-641BC583CE1F}">
      <dsp:nvSpPr>
        <dsp:cNvPr id="0" name=""/>
        <dsp:cNvSpPr/>
      </dsp:nvSpPr>
      <dsp:spPr>
        <a:xfrm>
          <a:off x="4314206" y="578169"/>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62885-86CF-4D5B-8739-BF59267B7935}">
      <dsp:nvSpPr>
        <dsp:cNvPr id="0" name=""/>
        <dsp:cNvSpPr/>
      </dsp:nvSpPr>
      <dsp:spPr>
        <a:xfrm>
          <a:off x="4716393" y="980356"/>
          <a:ext cx="1082812" cy="108281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009AAB-8D27-4FFD-9003-B2C26B4165A1}">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Open de link en vul hem in.</a:t>
          </a:r>
          <a:endParaRPr lang="en-US" sz="1400" kern="1200"/>
        </a:p>
      </dsp:txBody>
      <dsp:txXfrm>
        <a:off x="3710925" y="3053169"/>
        <a:ext cx="3093750" cy="720000"/>
      </dsp:txXfrm>
    </dsp:sp>
    <dsp:sp modelId="{50B398FE-E9A3-4716-94D9-6038898FF059}">
      <dsp:nvSpPr>
        <dsp:cNvPr id="0" name=""/>
        <dsp:cNvSpPr/>
      </dsp:nvSpPr>
      <dsp:spPr>
        <a:xfrm>
          <a:off x="7949362" y="578169"/>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30C3F-9EE2-4F40-A9EC-E21BDE2233AE}">
      <dsp:nvSpPr>
        <dsp:cNvPr id="0" name=""/>
        <dsp:cNvSpPr/>
      </dsp:nvSpPr>
      <dsp:spPr>
        <a:xfrm>
          <a:off x="8351550" y="980356"/>
          <a:ext cx="1082812" cy="1082812"/>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EEC6C3-0EED-49F7-89CD-0EE767ADD44A}">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nl-NL" sz="1400" kern="1200"/>
            <a:t>Vergelijk jouw resultaten met die van een medestudent.</a:t>
          </a:r>
          <a:endParaRPr lang="en-US" sz="1400" kern="1200"/>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069EF51-0C9F-44F3-A1B3-5CA4DD9BCEC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0D7C232-C07D-4FB0-A91A-468C21B742B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FCEF0F-6F2D-40C8-A1AD-FF25AE6FA718}" type="datetimeFigureOut">
              <a:rPr lang="nl-NL" smtClean="0"/>
              <a:t>27-11-2023</a:t>
            </a:fld>
            <a:endParaRPr lang="nl-NL"/>
          </a:p>
        </p:txBody>
      </p:sp>
      <p:sp>
        <p:nvSpPr>
          <p:cNvPr id="4" name="Tijdelijke aanduiding voor voettekst 3">
            <a:extLst>
              <a:ext uri="{FF2B5EF4-FFF2-40B4-BE49-F238E27FC236}">
                <a16:creationId xmlns:a16="http://schemas.microsoft.com/office/drawing/2014/main" id="{B3A47067-8D8F-4851-8419-6B4E2217EF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D07BDA5B-C452-48E0-9450-2ECC2019986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07700-4830-4796-8E28-308718FF80F9}" type="slidenum">
              <a:rPr lang="nl-NL" smtClean="0"/>
              <a:t>‹nr.›</a:t>
            </a:fld>
            <a:endParaRPr lang="nl-NL"/>
          </a:p>
        </p:txBody>
      </p:sp>
    </p:spTree>
    <p:extLst>
      <p:ext uri="{BB962C8B-B14F-4D97-AF65-F5344CB8AC3E}">
        <p14:creationId xmlns:p14="http://schemas.microsoft.com/office/powerpoint/2010/main" val="397405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B83216-B60A-43A3-8BEC-27C0FE0024AB}" type="datetimeFigureOut">
              <a:rPr lang="nl-NL" noProof="0" smtClean="0"/>
              <a:t>27-11-2023</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Tekststijl van het model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16B61-6F8E-4D83-8228-FCC5BD59F490}" type="slidenum">
              <a:rPr lang="nl-NL" noProof="0" smtClean="0"/>
              <a:t>‹nr.›</a:t>
            </a:fld>
            <a:endParaRPr lang="nl-NL" noProof="0"/>
          </a:p>
        </p:txBody>
      </p:sp>
    </p:spTree>
    <p:extLst>
      <p:ext uri="{BB962C8B-B14F-4D97-AF65-F5344CB8AC3E}">
        <p14:creationId xmlns:p14="http://schemas.microsoft.com/office/powerpoint/2010/main" val="928988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nspire.ricoh.nl/digitaal-samenwerken-e-book%A0?utm_source=werktrends&amp;utm_medium=artikel&amp;utm_campaign=ricoh-online-samenwerken&amp;elq_source=werktrend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kanker.nl/organisaties/levenmetkanker-beweging/2964-mijn-zorgverleners" TargetMode="External"/><Relationship Id="rId4" Type="http://schemas.openxmlformats.org/officeDocument/2006/relationships/hyperlink" Target="https://mediawijs.be/dossiers/dossier-gezondheid-welzijn-en-technologie/digitale-innovaties-gezondheidsz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1</a:t>
            </a:fld>
            <a:endParaRPr lang="nl-NL"/>
          </a:p>
        </p:txBody>
      </p:sp>
    </p:spTree>
    <p:extLst>
      <p:ext uri="{BB962C8B-B14F-4D97-AF65-F5344CB8AC3E}">
        <p14:creationId xmlns:p14="http://schemas.microsoft.com/office/powerpoint/2010/main" val="49868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4</a:t>
            </a:fld>
            <a:endParaRPr lang="nl-NL"/>
          </a:p>
        </p:txBody>
      </p:sp>
    </p:spTree>
    <p:extLst>
      <p:ext uri="{BB962C8B-B14F-4D97-AF65-F5344CB8AC3E}">
        <p14:creationId xmlns:p14="http://schemas.microsoft.com/office/powerpoint/2010/main" val="2971318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C216B61-6F8E-4D83-8228-FCC5BD59F490}" type="slidenum">
              <a:rPr lang="nl-NL" noProof="0" smtClean="0"/>
              <a:t>5</a:t>
            </a:fld>
            <a:endParaRPr lang="nl-NL" noProof="0"/>
          </a:p>
        </p:txBody>
      </p:sp>
    </p:spTree>
    <p:extLst>
      <p:ext uri="{BB962C8B-B14F-4D97-AF65-F5344CB8AC3E}">
        <p14:creationId xmlns:p14="http://schemas.microsoft.com/office/powerpoint/2010/main" val="227145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12</a:t>
            </a:fld>
            <a:endParaRPr lang="nl-NL"/>
          </a:p>
        </p:txBody>
      </p:sp>
    </p:spTree>
    <p:extLst>
      <p:ext uri="{BB962C8B-B14F-4D97-AF65-F5344CB8AC3E}">
        <p14:creationId xmlns:p14="http://schemas.microsoft.com/office/powerpoint/2010/main" val="64528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C216B61-6F8E-4D83-8228-FCC5BD59F490}" type="slidenum">
              <a:rPr lang="nl-NL" smtClean="0"/>
              <a:t>14</a:t>
            </a:fld>
            <a:endParaRPr lang="nl-NL"/>
          </a:p>
        </p:txBody>
      </p:sp>
    </p:spTree>
    <p:extLst>
      <p:ext uri="{BB962C8B-B14F-4D97-AF65-F5344CB8AC3E}">
        <p14:creationId xmlns:p14="http://schemas.microsoft.com/office/powerpoint/2010/main" val="3137906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u="none" strike="noStrike" dirty="0">
                <a:solidFill>
                  <a:srgbClr val="4A4A49"/>
                </a:solidFill>
                <a:effectLst/>
                <a:latin typeface="Open Sans"/>
              </a:rPr>
              <a:t>Voor het voorkomen van ziekte (</a:t>
            </a:r>
            <a:r>
              <a:rPr lang="nl-NL" b="0" i="0" u="none" strike="noStrike" dirty="0" err="1">
                <a:solidFill>
                  <a:srgbClr val="4A4A49"/>
                </a:solidFill>
                <a:effectLst/>
                <a:latin typeface="Open Sans"/>
              </a:rPr>
              <a:t>Preventive</a:t>
            </a:r>
            <a:r>
              <a:rPr lang="nl-NL" b="0" i="0" u="none" strike="noStrike" dirty="0">
                <a:solidFill>
                  <a:srgbClr val="4A4A49"/>
                </a:solidFill>
                <a:effectLst/>
                <a:latin typeface="Open Sans"/>
              </a:rPr>
              <a:t>), het voorspellen van gezondheidsrisico’s (</a:t>
            </a:r>
            <a:r>
              <a:rPr lang="nl-NL" b="0" i="0" u="none" strike="noStrike" dirty="0" err="1">
                <a:solidFill>
                  <a:srgbClr val="4A4A49"/>
                </a:solidFill>
                <a:effectLst/>
                <a:latin typeface="Open Sans"/>
              </a:rPr>
              <a:t>Predictive</a:t>
            </a:r>
            <a:r>
              <a:rPr lang="nl-NL" b="0" i="0" u="none" strike="noStrike" dirty="0">
                <a:solidFill>
                  <a:srgbClr val="4A4A49"/>
                </a:solidFill>
                <a:effectLst/>
                <a:latin typeface="Open Sans"/>
              </a:rPr>
              <a:t>), het bieden van zorg op maat aan patiënten (</a:t>
            </a:r>
            <a:r>
              <a:rPr lang="nl-NL" b="0" i="0" u="none" strike="noStrike" dirty="0" err="1">
                <a:solidFill>
                  <a:srgbClr val="4A4A49"/>
                </a:solidFill>
                <a:effectLst/>
                <a:latin typeface="Open Sans"/>
              </a:rPr>
              <a:t>Personalized</a:t>
            </a:r>
            <a:r>
              <a:rPr lang="nl-NL" b="0" i="0" u="none" strike="noStrike" dirty="0">
                <a:solidFill>
                  <a:srgbClr val="4A4A49"/>
                </a:solidFill>
                <a:effectLst/>
                <a:latin typeface="Open Sans"/>
              </a:rPr>
              <a:t>) en het betrekken van de patiënt (</a:t>
            </a:r>
            <a:r>
              <a:rPr lang="nl-NL" b="0" i="0" u="none" strike="noStrike" dirty="0" err="1">
                <a:solidFill>
                  <a:srgbClr val="4A4A49"/>
                </a:solidFill>
                <a:effectLst/>
                <a:latin typeface="Open Sans"/>
              </a:rPr>
              <a:t>Participatory</a:t>
            </a:r>
            <a:r>
              <a:rPr lang="nl-NL" b="0" i="0" u="none" strike="noStrike" dirty="0">
                <a:solidFill>
                  <a:srgbClr val="4A4A49"/>
                </a:solidFill>
                <a:effectLst/>
                <a:latin typeface="Open Sans"/>
              </a:rPr>
              <a:t>) </a:t>
            </a:r>
          </a:p>
          <a:p>
            <a:r>
              <a:rPr lang="nl-NL" b="0" i="0" u="none" strike="noStrike" dirty="0">
                <a:solidFill>
                  <a:srgbClr val="4A4A49"/>
                </a:solidFill>
                <a:effectLst/>
                <a:latin typeface="Open Sans"/>
              </a:rPr>
              <a:t>Voorbeelden voor deze doeleinden zijn </a:t>
            </a:r>
            <a:r>
              <a:rPr lang="nl-NL" b="1" i="0" u="none" strike="noStrike" dirty="0">
                <a:solidFill>
                  <a:srgbClr val="4A4A49"/>
                </a:solidFill>
                <a:effectLst/>
                <a:latin typeface="Open Sans"/>
              </a:rPr>
              <a:t>wearables</a:t>
            </a:r>
            <a:r>
              <a:rPr lang="nl-NL" b="0" i="0" u="none" strike="noStrike" dirty="0">
                <a:solidFill>
                  <a:srgbClr val="4A4A49"/>
                </a:solidFill>
                <a:effectLst/>
                <a:latin typeface="Open Sans"/>
              </a:rPr>
              <a:t>, sensoren, </a:t>
            </a:r>
            <a:r>
              <a:rPr lang="nl-NL" b="1" i="0" u="none" strike="noStrike" dirty="0">
                <a:solidFill>
                  <a:srgbClr val="4A4A49"/>
                </a:solidFill>
                <a:effectLst/>
                <a:latin typeface="Open Sans"/>
              </a:rPr>
              <a:t>virtual </a:t>
            </a:r>
            <a:r>
              <a:rPr lang="nl-NL" b="1" i="0" u="none" strike="noStrike" dirty="0" err="1">
                <a:solidFill>
                  <a:srgbClr val="4A4A49"/>
                </a:solidFill>
                <a:effectLst/>
                <a:latin typeface="Open Sans"/>
              </a:rPr>
              <a:t>reality</a:t>
            </a:r>
            <a:r>
              <a:rPr lang="nl-NL" b="0" i="0" u="none" strike="noStrike" dirty="0">
                <a:solidFill>
                  <a:srgbClr val="4A4A49"/>
                </a:solidFill>
                <a:effectLst/>
                <a:latin typeface="Open Sans"/>
              </a:rPr>
              <a:t>, </a:t>
            </a:r>
            <a:r>
              <a:rPr lang="nl-NL" b="0" i="0" u="none" strike="noStrike" dirty="0" err="1">
                <a:solidFill>
                  <a:srgbClr val="4A4A49"/>
                </a:solidFill>
                <a:effectLst/>
                <a:latin typeface="Open Sans"/>
              </a:rPr>
              <a:t>domotica</a:t>
            </a:r>
            <a:r>
              <a:rPr lang="nl-NL" b="0" i="0" u="none" strike="noStrike" dirty="0">
                <a:solidFill>
                  <a:srgbClr val="4A4A49"/>
                </a:solidFill>
                <a:effectLst/>
                <a:latin typeface="Open Sans"/>
              </a:rPr>
              <a:t>, </a:t>
            </a:r>
            <a:r>
              <a:rPr lang="nl-NL" b="1" i="0" u="none" strike="noStrike" dirty="0">
                <a:solidFill>
                  <a:srgbClr val="4A4A49"/>
                </a:solidFill>
                <a:effectLst/>
                <a:latin typeface="Open Sans"/>
              </a:rPr>
              <a:t>mobiele apps</a:t>
            </a:r>
            <a:r>
              <a:rPr lang="nl-NL" b="0" i="0" u="none" strike="noStrike" dirty="0">
                <a:solidFill>
                  <a:srgbClr val="4A4A49"/>
                </a:solidFill>
                <a:effectLst/>
                <a:latin typeface="Open Sans"/>
              </a:rPr>
              <a:t>, </a:t>
            </a:r>
            <a:r>
              <a:rPr lang="nl-NL" b="0" i="0" u="none" strike="noStrike" dirty="0" err="1">
                <a:solidFill>
                  <a:srgbClr val="4A4A49"/>
                </a:solidFill>
                <a:effectLst/>
                <a:latin typeface="Open Sans"/>
              </a:rPr>
              <a:t>gaming</a:t>
            </a:r>
            <a:r>
              <a:rPr lang="nl-NL" b="0" i="0" u="none" strike="noStrike" dirty="0">
                <a:solidFill>
                  <a:srgbClr val="4A4A49"/>
                </a:solidFill>
                <a:effectLst/>
                <a:latin typeface="Open Sans"/>
              </a:rPr>
              <a:t>, of online communicatie a.d.h.v. </a:t>
            </a:r>
            <a:r>
              <a:rPr lang="nl-NL" b="1" i="0" u="none" strike="noStrike" dirty="0">
                <a:solidFill>
                  <a:srgbClr val="4A4A49"/>
                </a:solidFill>
                <a:effectLst/>
                <a:latin typeface="Open Sans"/>
              </a:rPr>
              <a:t>chat </a:t>
            </a:r>
            <a:r>
              <a:rPr lang="nl-NL" b="0" i="0" u="none" strike="noStrike" dirty="0">
                <a:solidFill>
                  <a:srgbClr val="4A4A49"/>
                </a:solidFill>
                <a:effectLst/>
                <a:latin typeface="Open Sans"/>
              </a:rPr>
              <a:t>of beeldbellen. Dit maakt zorg op afstand bijvoorbeeld met behulp van </a:t>
            </a:r>
            <a:r>
              <a:rPr lang="nl-NL" b="0" i="0" u="sng" dirty="0">
                <a:solidFill>
                  <a:srgbClr val="71BCE9"/>
                </a:solidFill>
                <a:effectLst/>
                <a:latin typeface="Open Sans"/>
                <a:hlinkClick r:id="rId3"/>
              </a:rPr>
              <a:t>videovergadermiddelen</a:t>
            </a:r>
            <a:r>
              <a:rPr lang="nl-NL" b="0" i="0" u="none" strike="noStrike" dirty="0">
                <a:solidFill>
                  <a:srgbClr val="4A4A49"/>
                </a:solidFill>
                <a:effectLst/>
                <a:latin typeface="Open Sans"/>
              </a:rPr>
              <a:t> – ook </a:t>
            </a:r>
            <a:r>
              <a:rPr lang="nl-NL" b="1" i="0" u="none" strike="noStrike" dirty="0" err="1">
                <a:solidFill>
                  <a:srgbClr val="4A4A49"/>
                </a:solidFill>
                <a:effectLst/>
                <a:latin typeface="Open Sans"/>
              </a:rPr>
              <a:t>telezorg</a:t>
            </a:r>
            <a:r>
              <a:rPr lang="nl-NL" b="0" i="0" u="none" strike="noStrike" dirty="0">
                <a:solidFill>
                  <a:srgbClr val="4A4A49"/>
                </a:solidFill>
                <a:effectLst/>
                <a:latin typeface="Open Sans"/>
              </a:rPr>
              <a:t> genoemd – mogelijk. Deze technologie dient voor de patiënt in het verdere vervolg van een behandeling, ter preventie, in het dagelijks gebruik, etc. Voor zorg op maat kan een </a:t>
            </a:r>
            <a:r>
              <a:rPr lang="nl-NL" b="0" i="0" u="sng" dirty="0">
                <a:solidFill>
                  <a:srgbClr val="71BCE9"/>
                </a:solidFill>
                <a:effectLst/>
                <a:latin typeface="Open Sans"/>
                <a:hlinkClick r:id="rId4"/>
              </a:rPr>
              <a:t>digitale patiëntenwijzer</a:t>
            </a:r>
            <a:r>
              <a:rPr lang="nl-NL" b="0" i="0" u="none" strike="noStrike" dirty="0">
                <a:solidFill>
                  <a:srgbClr val="4A4A49"/>
                </a:solidFill>
                <a:effectLst/>
                <a:latin typeface="Open Sans"/>
              </a:rPr>
              <a:t> de patiënt inzicht geven in de kwaliteitsverschillen tussen ziekenhuizen, bijvoorbeeld bij de behandeling van kanker. Kankerpatiënten kunnen aangeven wat ze belangrijk vinden en vervolgens adviseert de </a:t>
            </a:r>
            <a:r>
              <a:rPr lang="nl-NL" b="0" i="0" u="sng" dirty="0">
                <a:solidFill>
                  <a:srgbClr val="71BCE9"/>
                </a:solidFill>
                <a:effectLst/>
                <a:latin typeface="Open Sans"/>
                <a:hlinkClick r:id="rId5"/>
              </a:rPr>
              <a:t>patiëntenwijzer</a:t>
            </a:r>
            <a:r>
              <a:rPr lang="nl-NL" b="0" i="0" u="none" strike="noStrike" dirty="0">
                <a:solidFill>
                  <a:srgbClr val="4A4A49"/>
                </a:solidFill>
                <a:effectLst/>
                <a:latin typeface="Open Sans"/>
              </a:rPr>
              <a:t> welk ziekenhuis het beste bij hun wensen past.</a:t>
            </a:r>
            <a:endParaRPr lang="nl-NL" dirty="0"/>
          </a:p>
          <a:p>
            <a:endParaRPr lang="nl-NL" dirty="0"/>
          </a:p>
        </p:txBody>
      </p:sp>
      <p:sp>
        <p:nvSpPr>
          <p:cNvPr id="4" name="Tijdelijke aanduiding voor dianummer 3"/>
          <p:cNvSpPr>
            <a:spLocks noGrp="1"/>
          </p:cNvSpPr>
          <p:nvPr>
            <p:ph type="sldNum" sz="quarter" idx="5"/>
          </p:nvPr>
        </p:nvSpPr>
        <p:spPr/>
        <p:txBody>
          <a:bodyPr/>
          <a:lstStyle/>
          <a:p>
            <a:fld id="{4C216B61-6F8E-4D83-8228-FCC5BD59F490}" type="slidenum">
              <a:rPr lang="nl-NL" noProof="0" smtClean="0"/>
              <a:t>16</a:t>
            </a:fld>
            <a:endParaRPr lang="nl-NL" noProof="0"/>
          </a:p>
        </p:txBody>
      </p:sp>
    </p:spTree>
    <p:extLst>
      <p:ext uri="{BB962C8B-B14F-4D97-AF65-F5344CB8AC3E}">
        <p14:creationId xmlns:p14="http://schemas.microsoft.com/office/powerpoint/2010/main" val="398224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Beweegrichtlijnen 2017 advies van de gezondheidsraad. Verlaagt het risico op chronische ziekten als diabetes, kanker en hart- en vaatziekten en depressieve symptomen en bij </a:t>
            </a:r>
            <a:r>
              <a:rPr lang="nl-NL" dirty="0" err="1"/>
              <a:t>oudereren</a:t>
            </a:r>
            <a:r>
              <a:rPr lang="nl-NL" dirty="0"/>
              <a:t> botbreuken.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E7C2F-52BD-DF45-BD4B-943437DEF82D}"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3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2479E-7E08-224E-9985-958EAE749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29854B1-54B7-2D44-A3E3-FCBB73EBD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9AFC137-F6DF-E449-A9D1-76E86B0AFAA9}"/>
              </a:ext>
            </a:extLst>
          </p:cNvPr>
          <p:cNvSpPr>
            <a:spLocks noGrp="1"/>
          </p:cNvSpPr>
          <p:nvPr>
            <p:ph type="dt" sz="half" idx="10"/>
          </p:nvPr>
        </p:nvSpPr>
        <p:spPr/>
        <p:txBody>
          <a:bodyPr/>
          <a:lstStyle/>
          <a:p>
            <a:pPr rtl="0"/>
            <a:fld id="{31CF705D-BC1D-4033-9AAD-01EDC455C850}" type="datetime1">
              <a:rPr lang="nl-NL" noProof="0" smtClean="0"/>
              <a:t>27-11-2023</a:t>
            </a:fld>
            <a:endParaRPr lang="nl-NL" noProof="0"/>
          </a:p>
        </p:txBody>
      </p:sp>
      <p:sp>
        <p:nvSpPr>
          <p:cNvPr id="5" name="Tijdelijke aanduiding voor voettekst 4">
            <a:extLst>
              <a:ext uri="{FF2B5EF4-FFF2-40B4-BE49-F238E27FC236}">
                <a16:creationId xmlns:a16="http://schemas.microsoft.com/office/drawing/2014/main" id="{20A2F747-BA71-764B-8343-12822EC7AD39}"/>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6FF6117-DA66-F24B-8B17-3F0FBCEC664A}"/>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335835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A5A62-DE95-AB4A-9BC8-131E9392C3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EADE564-1182-F541-BF88-AC38D2DB3C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824C9B-AAA4-5A4F-8CB2-657E0EDCE59C}"/>
              </a:ext>
            </a:extLst>
          </p:cNvPr>
          <p:cNvSpPr>
            <a:spLocks noGrp="1"/>
          </p:cNvSpPr>
          <p:nvPr>
            <p:ph type="dt" sz="half" idx="10"/>
          </p:nvPr>
        </p:nvSpPr>
        <p:spPr/>
        <p:txBody>
          <a:bodyPr/>
          <a:lstStyle/>
          <a:p>
            <a:pPr rtl="0"/>
            <a:fld id="{DE0EAAEB-A909-46BB-BABB-20272E34BCC4}" type="datetime1">
              <a:rPr lang="nl-NL" noProof="0" smtClean="0"/>
              <a:t>27-11-2023</a:t>
            </a:fld>
            <a:endParaRPr lang="nl-NL" noProof="0"/>
          </a:p>
        </p:txBody>
      </p:sp>
      <p:sp>
        <p:nvSpPr>
          <p:cNvPr id="5" name="Tijdelijke aanduiding voor voettekst 4">
            <a:extLst>
              <a:ext uri="{FF2B5EF4-FFF2-40B4-BE49-F238E27FC236}">
                <a16:creationId xmlns:a16="http://schemas.microsoft.com/office/drawing/2014/main" id="{C6A81974-0042-FC42-BE78-30F4DB74521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E35BD1B3-D86F-E046-8648-33F879474B48}"/>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30312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DDC89E7-0F59-B84C-82BC-943C64C5E2C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0829197-8FC6-DC4A-9B27-0F79717CB1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553AFA-00B4-9B49-805E-5C00300B483C}"/>
              </a:ext>
            </a:extLst>
          </p:cNvPr>
          <p:cNvSpPr>
            <a:spLocks noGrp="1"/>
          </p:cNvSpPr>
          <p:nvPr>
            <p:ph type="dt" sz="half" idx="10"/>
          </p:nvPr>
        </p:nvSpPr>
        <p:spPr/>
        <p:txBody>
          <a:bodyPr/>
          <a:lstStyle/>
          <a:p>
            <a:pPr rtl="0"/>
            <a:fld id="{38EB9F01-E989-4C02-A006-5B77731C3197}" type="datetime1">
              <a:rPr lang="nl-NL" noProof="0" smtClean="0"/>
              <a:t>27-11-2023</a:t>
            </a:fld>
            <a:endParaRPr lang="nl-NL" noProof="0"/>
          </a:p>
        </p:txBody>
      </p:sp>
      <p:sp>
        <p:nvSpPr>
          <p:cNvPr id="5" name="Tijdelijke aanduiding voor voettekst 4">
            <a:extLst>
              <a:ext uri="{FF2B5EF4-FFF2-40B4-BE49-F238E27FC236}">
                <a16:creationId xmlns:a16="http://schemas.microsoft.com/office/drawing/2014/main" id="{AA5534C6-6672-2C48-B357-C5FB66E14DCC}"/>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419A873-06C7-E34A-9A8D-90F25AAC5FBD}"/>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91917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11/27/23</a:t>
            </a:fld>
            <a:endParaRPr lang="en-US" dirty="0"/>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66926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11/27/23</a:t>
            </a:fld>
            <a:endParaRPr lang="en-US" dirty="0"/>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322102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11/27/23</a:t>
            </a:fld>
            <a:endParaRPr lang="en-US" dirty="0"/>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25699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11/27/23</a:t>
            </a:fld>
            <a:endParaRPr lang="en-US" dirty="0"/>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dirty="0"/>
          </a:p>
        </p:txBody>
      </p:sp>
    </p:spTree>
    <p:extLst>
      <p:ext uri="{BB962C8B-B14F-4D97-AF65-F5344CB8AC3E}">
        <p14:creationId xmlns:p14="http://schemas.microsoft.com/office/powerpoint/2010/main" val="125921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11/27/23</a:t>
            </a:fld>
            <a:endParaRPr lang="en-US" dirty="0"/>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249085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11/27/23</a:t>
            </a:fld>
            <a:endParaRPr lang="en-US" dirty="0"/>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1344376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11/27/23</a:t>
            </a:fld>
            <a:endParaRPr lang="en-US" dirty="0"/>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56820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11/27/23</a:t>
            </a:fld>
            <a:endParaRPr lang="en-US" dirty="0"/>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dirty="0"/>
          </a:p>
        </p:txBody>
      </p:sp>
    </p:spTree>
    <p:extLst>
      <p:ext uri="{BB962C8B-B14F-4D97-AF65-F5344CB8AC3E}">
        <p14:creationId xmlns:p14="http://schemas.microsoft.com/office/powerpoint/2010/main" val="1125741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348B6-D311-764E-B366-43508ECEF4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548DCD-662C-1B4E-BFB5-6080835F060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6E230C-7116-CF4C-85A4-78235BB05B0A}"/>
              </a:ext>
            </a:extLst>
          </p:cNvPr>
          <p:cNvSpPr>
            <a:spLocks noGrp="1"/>
          </p:cNvSpPr>
          <p:nvPr>
            <p:ph type="dt" sz="half" idx="10"/>
          </p:nvPr>
        </p:nvSpPr>
        <p:spPr/>
        <p:txBody>
          <a:bodyPr/>
          <a:lstStyle/>
          <a:p>
            <a:pPr rtl="0"/>
            <a:fld id="{E0C9A73D-A64B-4420-8E8C-0FFD2BD81135}" type="datetime1">
              <a:rPr lang="nl-NL" noProof="0" smtClean="0"/>
              <a:t>27-11-2023</a:t>
            </a:fld>
            <a:endParaRPr lang="nl-NL" noProof="0"/>
          </a:p>
        </p:txBody>
      </p:sp>
      <p:sp>
        <p:nvSpPr>
          <p:cNvPr id="5" name="Tijdelijke aanduiding voor voettekst 4">
            <a:extLst>
              <a:ext uri="{FF2B5EF4-FFF2-40B4-BE49-F238E27FC236}">
                <a16:creationId xmlns:a16="http://schemas.microsoft.com/office/drawing/2014/main" id="{251FC6F3-AB96-254F-AC5C-C04E4615D11F}"/>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5A574F4-C35A-484D-B030-5A53D2447D6E}"/>
              </a:ext>
            </a:extLst>
          </p:cNvPr>
          <p:cNvSpPr>
            <a:spLocks noGrp="1"/>
          </p:cNvSpPr>
          <p:nvPr>
            <p:ph type="sldNum" sz="quarter" idx="12"/>
          </p:nvPr>
        </p:nvSpPr>
        <p:spPr/>
        <p:txBody>
          <a:body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3176868296"/>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11/27/23</a:t>
            </a:fld>
            <a:endParaRPr lang="en-US" dirty="0"/>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5884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11/27/23</a:t>
            </a:fld>
            <a:endParaRPr lang="en-US" dirty="0"/>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dirty="0"/>
          </a:p>
        </p:txBody>
      </p:sp>
    </p:spTree>
    <p:extLst>
      <p:ext uri="{BB962C8B-B14F-4D97-AF65-F5344CB8AC3E}">
        <p14:creationId xmlns:p14="http://schemas.microsoft.com/office/powerpoint/2010/main" val="2648677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11/27/23</a:t>
            </a:fld>
            <a:endParaRPr lang="en-US" dirty="0"/>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7146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7823F-6946-3747-ACD6-BA8D38BE966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28A33C-F718-2049-B180-BADDBEE9F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70E1B41-4156-3E42-A19E-EC1AFF14EF10}"/>
              </a:ext>
            </a:extLst>
          </p:cNvPr>
          <p:cNvSpPr>
            <a:spLocks noGrp="1"/>
          </p:cNvSpPr>
          <p:nvPr>
            <p:ph type="dt" sz="half" idx="10"/>
          </p:nvPr>
        </p:nvSpPr>
        <p:spPr/>
        <p:txBody>
          <a:bodyPr/>
          <a:lstStyle/>
          <a:p>
            <a:pPr rtl="0"/>
            <a:fld id="{50438363-83C4-4E00-9D36-224A9B7E5DC5}" type="datetime1">
              <a:rPr lang="nl-NL" noProof="0" smtClean="0"/>
              <a:t>27-11-2023</a:t>
            </a:fld>
            <a:endParaRPr lang="nl-NL" noProof="0"/>
          </a:p>
        </p:txBody>
      </p:sp>
      <p:sp>
        <p:nvSpPr>
          <p:cNvPr id="5" name="Tijdelijke aanduiding voor voettekst 4">
            <a:extLst>
              <a:ext uri="{FF2B5EF4-FFF2-40B4-BE49-F238E27FC236}">
                <a16:creationId xmlns:a16="http://schemas.microsoft.com/office/drawing/2014/main" id="{E41F80FE-9546-1540-9560-73294777E5A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83A5EDB1-9031-1E4E-AAB6-34C1BA7ADCE6}"/>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1346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5836-7C63-0846-BF50-38CA4C22E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BD6E05-3D81-AC44-82F0-FFD91C04737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9603D5-913F-7741-B86F-32A00B635D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1D2262B-0B83-BB42-AA4F-6F1C9CE6C6B7}"/>
              </a:ext>
            </a:extLst>
          </p:cNvPr>
          <p:cNvSpPr>
            <a:spLocks noGrp="1"/>
          </p:cNvSpPr>
          <p:nvPr>
            <p:ph type="dt" sz="half" idx="10"/>
          </p:nvPr>
        </p:nvSpPr>
        <p:spPr/>
        <p:txBody>
          <a:bodyPr/>
          <a:lstStyle/>
          <a:p>
            <a:pPr rtl="0"/>
            <a:fld id="{B32F30FA-8710-4D9B-8B92-2A12DE5789F2}" type="datetime1">
              <a:rPr lang="nl-NL" noProof="0" smtClean="0"/>
              <a:t>27-11-2023</a:t>
            </a:fld>
            <a:endParaRPr lang="nl-NL" noProof="0"/>
          </a:p>
        </p:txBody>
      </p:sp>
      <p:sp>
        <p:nvSpPr>
          <p:cNvPr id="6" name="Tijdelijke aanduiding voor voettekst 5">
            <a:extLst>
              <a:ext uri="{FF2B5EF4-FFF2-40B4-BE49-F238E27FC236}">
                <a16:creationId xmlns:a16="http://schemas.microsoft.com/office/drawing/2014/main" id="{915D58CD-5613-7248-8776-1EC4E0A0F961}"/>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DB8DAF0F-344B-BB41-9CC7-B7F1D03704FF}"/>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63707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667C-F678-DF4A-8A8A-E835B00C3F6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8C44FF-C612-F340-8F32-77CB5385D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B66E17-5269-2846-80F3-BD9BEB98A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AB345D8-9A84-DD40-BB5C-19027ED24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C80D19B-6D13-D84E-AFC5-D54957AA98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00DDE2-4B21-B14F-9E31-6E74C4B5087B}"/>
              </a:ext>
            </a:extLst>
          </p:cNvPr>
          <p:cNvSpPr>
            <a:spLocks noGrp="1"/>
          </p:cNvSpPr>
          <p:nvPr>
            <p:ph type="dt" sz="half" idx="10"/>
          </p:nvPr>
        </p:nvSpPr>
        <p:spPr/>
        <p:txBody>
          <a:bodyPr/>
          <a:lstStyle/>
          <a:p>
            <a:pPr rtl="0"/>
            <a:fld id="{B8CBF6EE-1620-4F50-9337-7DF2F2626186}" type="datetime1">
              <a:rPr lang="nl-NL" noProof="0" smtClean="0"/>
              <a:t>27-11-2023</a:t>
            </a:fld>
            <a:endParaRPr lang="nl-NL" noProof="0"/>
          </a:p>
        </p:txBody>
      </p:sp>
      <p:sp>
        <p:nvSpPr>
          <p:cNvPr id="8" name="Tijdelijke aanduiding voor voettekst 7">
            <a:extLst>
              <a:ext uri="{FF2B5EF4-FFF2-40B4-BE49-F238E27FC236}">
                <a16:creationId xmlns:a16="http://schemas.microsoft.com/office/drawing/2014/main" id="{20911F43-E001-DB4A-9FE8-CB0A2BCBD021}"/>
              </a:ext>
            </a:extLst>
          </p:cNvPr>
          <p:cNvSpPr>
            <a:spLocks noGrp="1"/>
          </p:cNvSpPr>
          <p:nvPr>
            <p:ph type="ftr" sz="quarter" idx="11"/>
          </p:nvPr>
        </p:nvSpPr>
        <p:spPr/>
        <p:txBody>
          <a:bodyPr/>
          <a:lstStyle/>
          <a:p>
            <a:pPr rtl="0"/>
            <a:r>
              <a:rPr lang="nl-NL" noProof="0"/>
              <a:t>
              </a:t>
            </a:r>
          </a:p>
        </p:txBody>
      </p:sp>
      <p:sp>
        <p:nvSpPr>
          <p:cNvPr id="9" name="Tijdelijke aanduiding voor dianummer 8">
            <a:extLst>
              <a:ext uri="{FF2B5EF4-FFF2-40B4-BE49-F238E27FC236}">
                <a16:creationId xmlns:a16="http://schemas.microsoft.com/office/drawing/2014/main" id="{C5AEEFE4-DAF5-0F4C-882C-9F86437E658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54212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46491-0317-1147-A610-6E369CD27F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D2B45EF-6D1C-074D-8AF6-EB29A027730C}"/>
              </a:ext>
            </a:extLst>
          </p:cNvPr>
          <p:cNvSpPr>
            <a:spLocks noGrp="1"/>
          </p:cNvSpPr>
          <p:nvPr>
            <p:ph type="dt" sz="half" idx="10"/>
          </p:nvPr>
        </p:nvSpPr>
        <p:spPr/>
        <p:txBody>
          <a:bodyPr/>
          <a:lstStyle/>
          <a:p>
            <a:pPr rtl="0"/>
            <a:fld id="{7C83FD47-B9D4-49CB-8D5C-3D13CD15B2CC}" type="datetime1">
              <a:rPr lang="nl-NL" noProof="0" smtClean="0"/>
              <a:t>27-11-2023</a:t>
            </a:fld>
            <a:endParaRPr lang="nl-NL" noProof="0"/>
          </a:p>
        </p:txBody>
      </p:sp>
      <p:sp>
        <p:nvSpPr>
          <p:cNvPr id="4" name="Tijdelijke aanduiding voor voettekst 3">
            <a:extLst>
              <a:ext uri="{FF2B5EF4-FFF2-40B4-BE49-F238E27FC236}">
                <a16:creationId xmlns:a16="http://schemas.microsoft.com/office/drawing/2014/main" id="{5A23C26A-7F4D-994E-AC9A-3F8E87DDFF6E}"/>
              </a:ext>
            </a:extLst>
          </p:cNvPr>
          <p:cNvSpPr>
            <a:spLocks noGrp="1"/>
          </p:cNvSpPr>
          <p:nvPr>
            <p:ph type="ftr" sz="quarter" idx="11"/>
          </p:nvPr>
        </p:nvSpPr>
        <p:spPr/>
        <p:txBody>
          <a:bodyPr/>
          <a:lstStyle/>
          <a:p>
            <a:pPr rtl="0"/>
            <a:r>
              <a:rPr lang="nl-NL" noProof="0"/>
              <a:t>
              </a:t>
            </a:r>
          </a:p>
        </p:txBody>
      </p:sp>
      <p:sp>
        <p:nvSpPr>
          <p:cNvPr id="5" name="Tijdelijke aanduiding voor dianummer 4">
            <a:extLst>
              <a:ext uri="{FF2B5EF4-FFF2-40B4-BE49-F238E27FC236}">
                <a16:creationId xmlns:a16="http://schemas.microsoft.com/office/drawing/2014/main" id="{F3C3B782-FD08-CD49-9553-6DA9902D736E}"/>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35168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F299CD-17F0-6C41-9E60-E5C77800AEB8}"/>
              </a:ext>
            </a:extLst>
          </p:cNvPr>
          <p:cNvSpPr>
            <a:spLocks noGrp="1"/>
          </p:cNvSpPr>
          <p:nvPr>
            <p:ph type="dt" sz="half" idx="10"/>
          </p:nvPr>
        </p:nvSpPr>
        <p:spPr/>
        <p:txBody>
          <a:bodyPr/>
          <a:lstStyle/>
          <a:p>
            <a:pPr rtl="0"/>
            <a:fld id="{65B69A47-DDCC-4109-97C9-E25EC8506D9B}" type="datetime1">
              <a:rPr lang="nl-NL" noProof="0" smtClean="0"/>
              <a:t>27-11-2023</a:t>
            </a:fld>
            <a:endParaRPr lang="nl-NL" noProof="0"/>
          </a:p>
        </p:txBody>
      </p:sp>
      <p:sp>
        <p:nvSpPr>
          <p:cNvPr id="3" name="Tijdelijke aanduiding voor voettekst 2">
            <a:extLst>
              <a:ext uri="{FF2B5EF4-FFF2-40B4-BE49-F238E27FC236}">
                <a16:creationId xmlns:a16="http://schemas.microsoft.com/office/drawing/2014/main" id="{44AD6A08-01E1-5D49-9418-18B0BAC8966E}"/>
              </a:ext>
            </a:extLst>
          </p:cNvPr>
          <p:cNvSpPr>
            <a:spLocks noGrp="1"/>
          </p:cNvSpPr>
          <p:nvPr>
            <p:ph type="ftr" sz="quarter" idx="11"/>
          </p:nvPr>
        </p:nvSpPr>
        <p:spPr/>
        <p:txBody>
          <a:bodyPr/>
          <a:lstStyle/>
          <a:p>
            <a:pPr rtl="0"/>
            <a:r>
              <a:rPr lang="nl-NL" noProof="0"/>
              <a:t>
              </a:t>
            </a:r>
          </a:p>
        </p:txBody>
      </p:sp>
      <p:sp>
        <p:nvSpPr>
          <p:cNvPr id="4" name="Tijdelijke aanduiding voor dianummer 3">
            <a:extLst>
              <a:ext uri="{FF2B5EF4-FFF2-40B4-BE49-F238E27FC236}">
                <a16:creationId xmlns:a16="http://schemas.microsoft.com/office/drawing/2014/main" id="{F1E8D127-829F-4649-9480-1BBEB9F77041}"/>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33177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BC82F-DE63-AF4F-BCD9-00E33B023F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63F67A6-5F34-8C44-B375-49BE690F1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82AD9F-6275-A34A-9032-1C1AC5D30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CBEC3C-568B-F845-89FC-07BA62235373}"/>
              </a:ext>
            </a:extLst>
          </p:cNvPr>
          <p:cNvSpPr>
            <a:spLocks noGrp="1"/>
          </p:cNvSpPr>
          <p:nvPr>
            <p:ph type="dt" sz="half" idx="10"/>
          </p:nvPr>
        </p:nvSpPr>
        <p:spPr/>
        <p:txBody>
          <a:bodyPr/>
          <a:lstStyle/>
          <a:p>
            <a:pPr rtl="0"/>
            <a:fld id="{252CA0D3-F118-4AAD-90C2-4642A4A4E47B}" type="datetime1">
              <a:rPr lang="nl-NL" noProof="0" smtClean="0"/>
              <a:t>27-11-2023</a:t>
            </a:fld>
            <a:endParaRPr lang="nl-NL" noProof="0"/>
          </a:p>
        </p:txBody>
      </p:sp>
      <p:sp>
        <p:nvSpPr>
          <p:cNvPr id="6" name="Tijdelijke aanduiding voor voettekst 5">
            <a:extLst>
              <a:ext uri="{FF2B5EF4-FFF2-40B4-BE49-F238E27FC236}">
                <a16:creationId xmlns:a16="http://schemas.microsoft.com/office/drawing/2014/main" id="{15B3B95C-7E7C-054A-9239-EC1BFB69A389}"/>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98FBB682-D895-254B-9570-C830ED93987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16373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97B1C-4BCC-8A43-A0FE-B60FBAC629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012591-1C04-8044-B384-A0F3741AB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FAB010-FEAF-3940-9F44-1AAE98C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FABCC5-550A-024E-AA6A-E4FDA3CEADBA}"/>
              </a:ext>
            </a:extLst>
          </p:cNvPr>
          <p:cNvSpPr>
            <a:spLocks noGrp="1"/>
          </p:cNvSpPr>
          <p:nvPr>
            <p:ph type="dt" sz="half" idx="10"/>
          </p:nvPr>
        </p:nvSpPr>
        <p:spPr/>
        <p:txBody>
          <a:bodyPr/>
          <a:lstStyle/>
          <a:p>
            <a:pPr rtl="0"/>
            <a:fld id="{6D290698-56FC-4FDF-9C12-AB9C0C1CA23F}" type="datetime1">
              <a:rPr lang="nl-NL" noProof="0" smtClean="0"/>
              <a:t>27-11-2023</a:t>
            </a:fld>
            <a:endParaRPr lang="nl-NL" noProof="0"/>
          </a:p>
        </p:txBody>
      </p:sp>
      <p:sp>
        <p:nvSpPr>
          <p:cNvPr id="6" name="Tijdelijke aanduiding voor voettekst 5">
            <a:extLst>
              <a:ext uri="{FF2B5EF4-FFF2-40B4-BE49-F238E27FC236}">
                <a16:creationId xmlns:a16="http://schemas.microsoft.com/office/drawing/2014/main" id="{3243E425-C77D-0B44-9D24-711A986B8CD3}"/>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BC25EEC4-B2AC-8A42-B762-665C6895930B}"/>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980031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FCB01D-D766-7E4B-A90C-FB7B0D25D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7B35B3D-4887-AE4A-B574-CBC83D7BB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9892E-8775-7B44-98EC-B75583EEC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0C9A73D-A64B-4420-8E8C-0FFD2BD81135}" type="datetime1">
              <a:rPr lang="nl-NL" noProof="0" smtClean="0"/>
              <a:t>27-11-2023</a:t>
            </a:fld>
            <a:endParaRPr lang="nl-NL" noProof="0"/>
          </a:p>
        </p:txBody>
      </p:sp>
      <p:sp>
        <p:nvSpPr>
          <p:cNvPr id="5" name="Tijdelijke aanduiding voor voettekst 4">
            <a:extLst>
              <a:ext uri="{FF2B5EF4-FFF2-40B4-BE49-F238E27FC236}">
                <a16:creationId xmlns:a16="http://schemas.microsoft.com/office/drawing/2014/main" id="{36DEFAD3-0C11-AC4F-BB20-58F9CB6D8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nl-NL" noProof="0"/>
              <a:t>
              </a:t>
            </a:r>
          </a:p>
        </p:txBody>
      </p:sp>
      <p:sp>
        <p:nvSpPr>
          <p:cNvPr id="6" name="Tijdelijke aanduiding voor dianummer 5">
            <a:extLst>
              <a:ext uri="{FF2B5EF4-FFF2-40B4-BE49-F238E27FC236}">
                <a16:creationId xmlns:a16="http://schemas.microsoft.com/office/drawing/2014/main" id="{D37618E9-724C-514D-87A4-C899EEAEA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360823594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11/27/23</a:t>
            </a:fld>
            <a:endParaRPr lang="en-US" dirty="0"/>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39808789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tno.nl/media/2114/tno_innoveren_voor_gezondheid.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video.saxion.nl/media/Model+van+Lalonde/0_uknstpu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zsAhrw9Vxew"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cm.kenniscentrumsportenbewegen.nl/" TargetMode="External"/><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allesoversport.nl/thema/gezonde-leefstijl/hoe-zorg-je-voor-de-juiste-motivatie-om-beweeggedrag-te-verander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llesoversport.nl/thema/gezonde-leefstijl/hoe-zorg-je-voor-de-juiste-motivatie-om-beweeggedrag-te-veranderen/"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allesoversport.nl/thema/gezonde-leefstijl/hoe-zorg-je-voor-de-juiste-motivatie-om-beweeggedrag-te-verander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allesoversport.nl/thema/gezonde-leefstijl/hoe-zorg-je-voor-de-juiste-motivatie-om-beweeggedrag-te-veranderen/"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allesoversport.nl/thema/gezonde-leefstijl/hoe-zorg-je-voor-de-juiste-motivatie-om-beweeggedrag-te-verander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s://www.allesoversport.nl/thema/gezonde-leefstijl/hoe-zorg-je-voor-de-juiste-motivatie-om-beweeggedrag-te-verandere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allesoversport.nl/thema/gezonde-leefstijl/hoe-zorg-je-voor-de-juiste-motivatie-om-beweeggedrag-te-veranderen/"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allesoversport.nl/thema/gezonde-leefstijl/hoe-zorg-je-voor-de-juiste-motivatie-om-beweeggedrag-te-verandere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llesoversport.nl/thema/gezonde-leefstijl/hoe-zorg-je-voor-de-juiste-motivatie-om-beweeggedrag-te-veranderen/"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allesoversport.nl/thema/gezonde-leefstijl/hoe-zorg-je-voor-de-juiste-motivatie-om-beweeggedrag-te-verandere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youtu.be/76mTZeiuKrc"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hyperlink" Target="https://youtu.be/cxsbVA2mts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voedingnu.nl/" TargetMode="External"/><Relationship Id="rId3" Type="http://schemas.openxmlformats.org/officeDocument/2006/relationships/hyperlink" Target="https://www.nieuwsvoordietisten.nl/" TargetMode="External"/><Relationship Id="rId7" Type="http://schemas.openxmlformats.org/officeDocument/2006/relationships/hyperlink" Target="https://www.kenniscentrumsportenbewegen.n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voedingscentrum.nl/nl" TargetMode="External"/><Relationship Id="rId5" Type="http://schemas.openxmlformats.org/officeDocument/2006/relationships/hyperlink" Target="https://www.gezondheidsnet.nl/" TargetMode="External"/><Relationship Id="rId4" Type="http://schemas.openxmlformats.org/officeDocument/2006/relationships/hyperlink" Target="https://www.nrc.nl/index/leven/" TargetMode="External"/><Relationship Id="rId9"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image" Target="../media/image4.tiff"/><Relationship Id="rId1" Type="http://schemas.openxmlformats.org/officeDocument/2006/relationships/slideLayout" Target="../slideLayouts/slideLayout7.xml"/><Relationship Id="rId6" Type="http://schemas.openxmlformats.org/officeDocument/2006/relationships/image" Target="../media/image8.tiff"/><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tif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w868lId846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Vrouw die hardloopt naast een fietsende man op een landweggetje">
            <a:extLst>
              <a:ext uri="{FF2B5EF4-FFF2-40B4-BE49-F238E27FC236}">
                <a16:creationId xmlns:a16="http://schemas.microsoft.com/office/drawing/2014/main" id="{8C0D6366-4ACF-4BFA-8962-ED8DA4314F3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747"/>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a:extLst>
              <a:ext uri="{FF2B5EF4-FFF2-40B4-BE49-F238E27FC236}">
                <a16:creationId xmlns:a16="http://schemas.microsoft.com/office/drawing/2014/main" id="{050E78D6-F072-48E7-8270-20EFBDD26F36}"/>
              </a:ext>
            </a:extLst>
          </p:cNvPr>
          <p:cNvSpPr>
            <a:spLocks noGrp="1"/>
          </p:cNvSpPr>
          <p:nvPr>
            <p:ph type="ctrTitle"/>
          </p:nvPr>
        </p:nvSpPr>
        <p:spPr>
          <a:xfrm>
            <a:off x="8022021" y="3231931"/>
            <a:ext cx="3852041" cy="1834056"/>
          </a:xfrm>
          <a:prstGeom prst="parallelogram">
            <a:avLst>
              <a:gd name="adj" fmla="val 99234"/>
            </a:avLst>
          </a:prstGeom>
        </p:spPr>
        <p:txBody>
          <a:bodyPr lIns="0" rIns="0" rtlCol="0">
            <a:normAutofit/>
          </a:bodyPr>
          <a:lstStyle/>
          <a:p>
            <a:pPr rtl="0"/>
            <a:r>
              <a:rPr lang="nl-NL" sz="2500" dirty="0"/>
              <a:t>Het gezonde Leven</a:t>
            </a:r>
          </a:p>
        </p:txBody>
      </p:sp>
      <p:sp>
        <p:nvSpPr>
          <p:cNvPr id="3" name="Subtitel 2">
            <a:extLst>
              <a:ext uri="{FF2B5EF4-FFF2-40B4-BE49-F238E27FC236}">
                <a16:creationId xmlns:a16="http://schemas.microsoft.com/office/drawing/2014/main" id="{3FC7BD98-5486-489C-BAA0-A69CEFF691B3}"/>
              </a:ext>
            </a:extLst>
          </p:cNvPr>
          <p:cNvSpPr>
            <a:spLocks noGrp="1"/>
          </p:cNvSpPr>
          <p:nvPr>
            <p:ph type="subTitle" idx="1"/>
          </p:nvPr>
        </p:nvSpPr>
        <p:spPr>
          <a:xfrm>
            <a:off x="7782910" y="5242675"/>
            <a:ext cx="4330262" cy="683284"/>
          </a:xfrm>
          <a:prstGeom prst="parallelogram">
            <a:avLst>
              <a:gd name="adj" fmla="val 100759"/>
            </a:avLst>
          </a:prstGeom>
        </p:spPr>
        <p:txBody>
          <a:bodyPr lIns="0" rIns="0" rtlCol="0">
            <a:normAutofit/>
          </a:bodyPr>
          <a:lstStyle/>
          <a:p>
            <a:pPr rtl="0"/>
            <a:r>
              <a:rPr lang="nl-NL" sz="1400" dirty="0"/>
              <a:t>Leerjaar 2, periode 2, week 1</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3BABC8-E42D-3346-929C-86783D060B7C}"/>
              </a:ext>
            </a:extLst>
          </p:cNvPr>
          <p:cNvSpPr>
            <a:spLocks noGrp="1"/>
          </p:cNvSpPr>
          <p:nvPr>
            <p:ph type="title"/>
          </p:nvPr>
        </p:nvSpPr>
        <p:spPr>
          <a:xfrm>
            <a:off x="294468" y="325369"/>
            <a:ext cx="6493790" cy="1956841"/>
          </a:xfrm>
        </p:spPr>
        <p:txBody>
          <a:bodyPr anchor="b">
            <a:normAutofit/>
          </a:bodyPr>
          <a:lstStyle/>
          <a:p>
            <a:r>
              <a:rPr lang="nl-NL" dirty="0"/>
              <a:t>Metabole ontregeling of Metabool syndroom</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DA754A2-5885-7F4F-BF53-FDB580A2B5F1}"/>
              </a:ext>
            </a:extLst>
          </p:cNvPr>
          <p:cNvSpPr>
            <a:spLocks noGrp="1"/>
          </p:cNvSpPr>
          <p:nvPr>
            <p:ph idx="1"/>
          </p:nvPr>
        </p:nvSpPr>
        <p:spPr>
          <a:xfrm>
            <a:off x="640080" y="2872899"/>
            <a:ext cx="4243589" cy="3320668"/>
          </a:xfrm>
        </p:spPr>
        <p:txBody>
          <a:bodyPr>
            <a:normAutofit/>
          </a:bodyPr>
          <a:lstStyle/>
          <a:p>
            <a:r>
              <a:rPr lang="nl-NL" sz="2200" dirty="0"/>
              <a:t>Wat kunnen jullie vinden?</a:t>
            </a:r>
          </a:p>
          <a:p>
            <a:r>
              <a:rPr lang="nl-NL" sz="2200" dirty="0"/>
              <a:t>Ga in je groepje op zoek naar informatie en geef een korte uitleg wat je hebt gevonden.</a:t>
            </a:r>
          </a:p>
        </p:txBody>
      </p:sp>
      <p:pic>
        <p:nvPicPr>
          <p:cNvPr id="5" name="Picture 4" descr="Een rij monsters voor medische tests">
            <a:extLst>
              <a:ext uri="{FF2B5EF4-FFF2-40B4-BE49-F238E27FC236}">
                <a16:creationId xmlns:a16="http://schemas.microsoft.com/office/drawing/2014/main" id="{D39D7493-2B59-4DD9-887F-0397FECF7029}"/>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12555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48C6A4E-CB22-624A-A022-E94044EBAFBD}"/>
              </a:ext>
            </a:extLst>
          </p:cNvPr>
          <p:cNvSpPr>
            <a:spLocks noGrp="1"/>
          </p:cNvSpPr>
          <p:nvPr>
            <p:ph type="title"/>
          </p:nvPr>
        </p:nvSpPr>
        <p:spPr>
          <a:xfrm>
            <a:off x="1115568" y="548640"/>
            <a:ext cx="10168128" cy="1179576"/>
          </a:xfrm>
        </p:spPr>
        <p:txBody>
          <a:bodyPr>
            <a:normAutofit/>
          </a:bodyPr>
          <a:lstStyle/>
          <a:p>
            <a:r>
              <a:rPr lang="nl-NL" sz="4000"/>
              <a:t>Metabool syndroom</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5BB5A212-03BF-B844-BB67-8A26B2BBEF79}"/>
              </a:ext>
            </a:extLst>
          </p:cNvPr>
          <p:cNvSpPr>
            <a:spLocks noGrp="1"/>
          </p:cNvSpPr>
          <p:nvPr>
            <p:ph idx="1"/>
          </p:nvPr>
        </p:nvSpPr>
        <p:spPr>
          <a:xfrm>
            <a:off x="1115568" y="2481943"/>
            <a:ext cx="10168128" cy="3695020"/>
          </a:xfrm>
        </p:spPr>
        <p:txBody>
          <a:bodyPr>
            <a:normAutofit/>
          </a:bodyPr>
          <a:lstStyle/>
          <a:p>
            <a:r>
              <a:rPr lang="nl-NL" sz="1700" dirty="0"/>
              <a:t>Metabolisme</a:t>
            </a:r>
          </a:p>
          <a:p>
            <a:r>
              <a:rPr lang="nl-NL" sz="1700" dirty="0"/>
              <a:t>Gezondheidsklachten rondom de stofwisseling die met elkaar te maken hebben</a:t>
            </a:r>
          </a:p>
          <a:p>
            <a:pPr fontAlgn="base"/>
            <a:r>
              <a:rPr lang="nl-NL" sz="1700" dirty="0"/>
              <a:t>Metabool syndroom bij 3 of meer van onderstaande risicofactoren:</a:t>
            </a:r>
          </a:p>
          <a:p>
            <a:pPr lvl="1" fontAlgn="base"/>
            <a:r>
              <a:rPr lang="nl-NL" sz="1700" dirty="0"/>
              <a:t>De bloedsuikerwaarde is te hoog (5,7 </a:t>
            </a:r>
            <a:r>
              <a:rPr lang="nl-NL" sz="1700" dirty="0" err="1"/>
              <a:t>mmol</a:t>
            </a:r>
            <a:r>
              <a:rPr lang="nl-NL" sz="1700" dirty="0"/>
              <a:t>/l of meer),</a:t>
            </a:r>
          </a:p>
          <a:p>
            <a:pPr lvl="1" fontAlgn="base"/>
            <a:r>
              <a:rPr lang="nl-NL" sz="1700" dirty="0"/>
              <a:t>De bloeddruk is te hoog (130/75 mm Hg of meer),</a:t>
            </a:r>
          </a:p>
          <a:p>
            <a:pPr lvl="1" fontAlgn="base"/>
            <a:r>
              <a:rPr lang="nl-NL" sz="1700" dirty="0"/>
              <a:t>De HDL-cholesterolniveau is te laag,</a:t>
            </a:r>
          </a:p>
          <a:p>
            <a:pPr lvl="1" fontAlgn="base"/>
            <a:r>
              <a:rPr lang="nl-NL" sz="1700" dirty="0"/>
              <a:t>BMI is te hoog (25 of meer)</a:t>
            </a:r>
          </a:p>
          <a:p>
            <a:pPr lvl="1" fontAlgn="base"/>
            <a:r>
              <a:rPr lang="nl-NL" sz="1700" dirty="0"/>
              <a:t>De buikomtrek is te groot (bij mannen: groter dan 94 centimeter, bij vrouwen: groter dan 80 centimeter).</a:t>
            </a:r>
          </a:p>
          <a:p>
            <a:pPr marL="0" indent="0">
              <a:buNone/>
            </a:pPr>
            <a:r>
              <a:rPr lang="nl-NL" sz="1700" dirty="0"/>
              <a:t>Oorzaak een combinatie van factoren zoals een ongezond eetpatroon, te weinig beweging, stress, leeftijd en erfelijkheid.</a:t>
            </a:r>
            <a:br>
              <a:rPr lang="nl-NL" sz="1700" dirty="0"/>
            </a:br>
            <a:endParaRPr lang="nl-NL" sz="1700" dirty="0"/>
          </a:p>
          <a:p>
            <a:endParaRPr lang="nl-NL" sz="1700" dirty="0"/>
          </a:p>
        </p:txBody>
      </p:sp>
    </p:spTree>
    <p:extLst>
      <p:ext uri="{BB962C8B-B14F-4D97-AF65-F5344CB8AC3E}">
        <p14:creationId xmlns:p14="http://schemas.microsoft.com/office/powerpoint/2010/main" val="381128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91707922-2AD6-7A4C-8343-6F42EB0B65AF}"/>
              </a:ext>
            </a:extLst>
          </p:cNvPr>
          <p:cNvSpPr>
            <a:spLocks noGrp="1"/>
          </p:cNvSpPr>
          <p:nvPr>
            <p:ph type="title"/>
          </p:nvPr>
        </p:nvSpPr>
        <p:spPr/>
        <p:txBody>
          <a:bodyPr/>
          <a:lstStyle/>
          <a:p>
            <a:r>
              <a:rPr lang="en-US" dirty="0" err="1"/>
              <a:t>Belang</a:t>
            </a:r>
            <a:r>
              <a:rPr lang="en-US" dirty="0"/>
              <a:t> </a:t>
            </a:r>
            <a:r>
              <a:rPr lang="en-US" dirty="0" err="1"/>
              <a:t>gezondheid</a:t>
            </a:r>
            <a:r>
              <a:rPr lang="en-US" dirty="0"/>
              <a:t>:</a:t>
            </a:r>
            <a:endParaRPr lang="nl-NL" dirty="0"/>
          </a:p>
        </p:txBody>
      </p:sp>
      <p:graphicFrame>
        <p:nvGraphicFramePr>
          <p:cNvPr id="4" name="Tijdelijke aanduiding voor inhoud 3" descr="Grafiek met zeshoekradiaal">
            <a:extLst>
              <a:ext uri="{FF2B5EF4-FFF2-40B4-BE49-F238E27FC236}">
                <a16:creationId xmlns:a16="http://schemas.microsoft.com/office/drawing/2014/main" id="{3F8DCF81-C983-4B81-8243-8CA179CFB010}"/>
              </a:ext>
            </a:extLst>
          </p:cNvPr>
          <p:cNvGraphicFramePr>
            <a:graphicFrameLocks noGrp="1"/>
          </p:cNvGraphicFramePr>
          <p:nvPr>
            <p:ph sz="half" idx="1"/>
            <p:extLst>
              <p:ext uri="{D42A27DB-BD31-4B8C-83A1-F6EECF244321}">
                <p14:modId xmlns:p14="http://schemas.microsoft.com/office/powerpoint/2010/main" val="16038087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jdelijke aanduiding voor inhoud 7">
            <a:extLst>
              <a:ext uri="{FF2B5EF4-FFF2-40B4-BE49-F238E27FC236}">
                <a16:creationId xmlns:a16="http://schemas.microsoft.com/office/drawing/2014/main" id="{6F86440C-1B91-8442-B0B3-A9C6204ACCF2}"/>
              </a:ext>
            </a:extLst>
          </p:cNvPr>
          <p:cNvSpPr>
            <a:spLocks noGrp="1"/>
          </p:cNvSpPr>
          <p:nvPr>
            <p:ph sz="half" idx="2"/>
          </p:nvPr>
        </p:nvSpPr>
        <p:spPr/>
        <p:txBody>
          <a:bodyPr/>
          <a:lstStyle/>
          <a:p>
            <a:pPr marL="0" indent="0">
              <a:buNone/>
            </a:pPr>
            <a:r>
              <a:rPr lang="en-US" dirty="0" err="1"/>
              <a:t>Welzijn</a:t>
            </a:r>
            <a:br>
              <a:rPr lang="en-US" dirty="0"/>
            </a:br>
            <a:r>
              <a:rPr lang="en-US" dirty="0" err="1"/>
              <a:t>Welbevinden</a:t>
            </a:r>
            <a:br>
              <a:rPr lang="en-US" dirty="0"/>
            </a:br>
            <a:r>
              <a:rPr lang="en-US" dirty="0" err="1"/>
              <a:t>Vitaliteit</a:t>
            </a:r>
            <a:br>
              <a:rPr lang="en-US" dirty="0"/>
            </a:br>
            <a:r>
              <a:rPr lang="en-US" dirty="0" err="1"/>
              <a:t>Hogere</a:t>
            </a:r>
            <a:r>
              <a:rPr lang="en-US" dirty="0"/>
              <a:t> </a:t>
            </a:r>
            <a:r>
              <a:rPr lang="en-US" dirty="0" err="1"/>
              <a:t>economische</a:t>
            </a:r>
            <a:r>
              <a:rPr lang="en-US" dirty="0"/>
              <a:t> </a:t>
            </a:r>
            <a:r>
              <a:rPr lang="en-US" dirty="0" err="1"/>
              <a:t>opbrengst</a:t>
            </a:r>
            <a:r>
              <a:rPr lang="en-US" dirty="0"/>
              <a:t>, </a:t>
            </a:r>
            <a:r>
              <a:rPr lang="en-US" dirty="0" err="1"/>
              <a:t>essentieel</a:t>
            </a:r>
            <a:r>
              <a:rPr lang="en-US" dirty="0"/>
              <a:t> </a:t>
            </a:r>
            <a:r>
              <a:rPr lang="en-US" dirty="0" err="1"/>
              <a:t>voor</a:t>
            </a:r>
            <a:r>
              <a:rPr lang="en-US" dirty="0"/>
              <a:t> </a:t>
            </a:r>
            <a:r>
              <a:rPr lang="en-US" dirty="0" err="1"/>
              <a:t>arbeidsparticipatie</a:t>
            </a:r>
            <a:r>
              <a:rPr lang="en-US" dirty="0"/>
              <a:t> </a:t>
            </a:r>
            <a:r>
              <a:rPr lang="en-US" dirty="0" err="1"/>
              <a:t>en</a:t>
            </a:r>
            <a:r>
              <a:rPr lang="en-US" dirty="0"/>
              <a:t> </a:t>
            </a:r>
            <a:r>
              <a:rPr lang="en-US" dirty="0" err="1"/>
              <a:t>arbeidsproductiviteit</a:t>
            </a:r>
            <a:endParaRPr lang="nl-NL" dirty="0"/>
          </a:p>
        </p:txBody>
      </p:sp>
      <p:sp>
        <p:nvSpPr>
          <p:cNvPr id="3" name="Tekstvak 2"/>
          <p:cNvSpPr txBox="1"/>
          <p:nvPr/>
        </p:nvSpPr>
        <p:spPr>
          <a:xfrm>
            <a:off x="5802284" y="6176963"/>
            <a:ext cx="5533041" cy="261610"/>
          </a:xfrm>
          <a:prstGeom prst="rect">
            <a:avLst/>
          </a:prstGeom>
          <a:noFill/>
        </p:spPr>
        <p:txBody>
          <a:bodyPr wrap="square" rtlCol="0">
            <a:spAutoFit/>
          </a:bodyPr>
          <a:lstStyle/>
          <a:p>
            <a:pPr>
              <a:spcAft>
                <a:spcPts val="600"/>
              </a:spcAft>
            </a:pPr>
            <a:r>
              <a:rPr lang="nl-NL" sz="1100" dirty="0">
                <a:hlinkClick r:id="rId8"/>
              </a:rPr>
              <a:t>https://www.tno.nl/media/2114/tno_innoveren_voor_gezondheid.pdf</a:t>
            </a:r>
            <a:endParaRPr lang="nl-NL" sz="1100"/>
          </a:p>
        </p:txBody>
      </p:sp>
    </p:spTree>
    <p:extLst>
      <p:ext uri="{BB962C8B-B14F-4D97-AF65-F5344CB8AC3E}">
        <p14:creationId xmlns:p14="http://schemas.microsoft.com/office/powerpoint/2010/main" val="81673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1112F-D5B6-9748-AEE9-82A20207B13D}"/>
              </a:ext>
            </a:extLst>
          </p:cNvPr>
          <p:cNvSpPr>
            <a:spLocks noGrp="1"/>
          </p:cNvSpPr>
          <p:nvPr>
            <p:ph type="title"/>
          </p:nvPr>
        </p:nvSpPr>
        <p:spPr/>
        <p:txBody>
          <a:bodyPr/>
          <a:lstStyle/>
          <a:p>
            <a:r>
              <a:rPr lang="nl-NL" dirty="0"/>
              <a:t>Je bent niet je ziekte, het accent op de complete mens</a:t>
            </a:r>
          </a:p>
        </p:txBody>
      </p:sp>
      <p:pic>
        <p:nvPicPr>
          <p:cNvPr id="5" name="Tijdelijke aanduiding voor inhoud 4" descr="Afbeelding met tekst, kaart&#10;&#10;Automatisch gegenereerde beschrijving">
            <a:extLst>
              <a:ext uri="{FF2B5EF4-FFF2-40B4-BE49-F238E27FC236}">
                <a16:creationId xmlns:a16="http://schemas.microsoft.com/office/drawing/2014/main" id="{2F8062E8-685E-F249-AFA7-DC1E78ACE01B}"/>
              </a:ext>
            </a:extLst>
          </p:cNvPr>
          <p:cNvPicPr>
            <a:picLocks noGrp="1" noChangeAspect="1"/>
          </p:cNvPicPr>
          <p:nvPr>
            <p:ph idx="1"/>
          </p:nvPr>
        </p:nvPicPr>
        <p:blipFill>
          <a:blip r:embed="rId2"/>
          <a:stretch>
            <a:fillRect/>
          </a:stretch>
        </p:blipFill>
        <p:spPr>
          <a:xfrm>
            <a:off x="2865228" y="1825625"/>
            <a:ext cx="6461544" cy="4351338"/>
          </a:xfrm>
          <a:prstGeom prst="rect">
            <a:avLst/>
          </a:prstGeom>
        </p:spPr>
      </p:pic>
    </p:spTree>
    <p:extLst>
      <p:ext uri="{BB962C8B-B14F-4D97-AF65-F5344CB8AC3E}">
        <p14:creationId xmlns:p14="http://schemas.microsoft.com/office/powerpoint/2010/main" val="20963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EAA8D-9FA6-44DF-B373-F9F0E09DC750}"/>
              </a:ext>
            </a:extLst>
          </p:cNvPr>
          <p:cNvSpPr>
            <a:spLocks noGrp="1"/>
          </p:cNvSpPr>
          <p:nvPr>
            <p:ph type="title"/>
          </p:nvPr>
        </p:nvSpPr>
        <p:spPr>
          <a:xfrm>
            <a:off x="838200" y="365125"/>
            <a:ext cx="10515600" cy="1325563"/>
          </a:xfrm>
        </p:spPr>
        <p:txBody>
          <a:bodyPr rtlCol="0">
            <a:normAutofit/>
          </a:bodyPr>
          <a:lstStyle/>
          <a:p>
            <a:pPr rtl="0"/>
            <a:r>
              <a:rPr lang="nl-NL"/>
              <a:t>Check jouw gezondheid</a:t>
            </a:r>
          </a:p>
        </p:txBody>
      </p:sp>
      <p:graphicFrame>
        <p:nvGraphicFramePr>
          <p:cNvPr id="5" name="Tijdelijke aanduiding voor inhoud 2">
            <a:extLst>
              <a:ext uri="{FF2B5EF4-FFF2-40B4-BE49-F238E27FC236}">
                <a16:creationId xmlns:a16="http://schemas.microsoft.com/office/drawing/2014/main" id="{E346CB68-9A2D-4E92-B60A-2EFAB5BDDE0B}"/>
              </a:ext>
            </a:extLst>
          </p:cNvPr>
          <p:cNvGraphicFramePr>
            <a:graphicFrameLocks noGrp="1"/>
          </p:cNvGraphicFramePr>
          <p:nvPr>
            <p:ph idx="1"/>
            <p:extLst>
              <p:ext uri="{D42A27DB-BD31-4B8C-83A1-F6EECF244321}">
                <p14:modId xmlns:p14="http://schemas.microsoft.com/office/powerpoint/2010/main" val="13187299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7759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Wat </a:t>
            </a:r>
            <a:r>
              <a:rPr lang="en-US" sz="3600" dirty="0" err="1">
                <a:solidFill>
                  <a:srgbClr val="2C2C2C"/>
                </a:solidFill>
              </a:rPr>
              <a:t>speelt</a:t>
            </a:r>
            <a:r>
              <a:rPr lang="en-US" sz="3600" dirty="0">
                <a:solidFill>
                  <a:srgbClr val="2C2C2C"/>
                </a:solidFill>
              </a:rPr>
              <a:t> </a:t>
            </a:r>
            <a:r>
              <a:rPr lang="en-US" sz="3600" dirty="0" err="1">
                <a:solidFill>
                  <a:srgbClr val="2C2C2C"/>
                </a:solidFill>
              </a:rPr>
              <a:t>een</a:t>
            </a:r>
            <a:r>
              <a:rPr lang="en-US" sz="3600" dirty="0">
                <a:solidFill>
                  <a:srgbClr val="2C2C2C"/>
                </a:solidFill>
              </a:rPr>
              <a:t> </a:t>
            </a:r>
            <a:r>
              <a:rPr lang="en-US" sz="3600" dirty="0" err="1">
                <a:solidFill>
                  <a:srgbClr val="2C2C2C"/>
                </a:solidFill>
              </a:rPr>
              <a:t>rol</a:t>
            </a:r>
            <a:r>
              <a:rPr lang="en-US" sz="3600" dirty="0">
                <a:solidFill>
                  <a:srgbClr val="2C2C2C"/>
                </a:solidFill>
              </a:rPr>
              <a:t> </a:t>
            </a:r>
            <a:r>
              <a:rPr lang="en-US" sz="3600" dirty="0" err="1">
                <a:solidFill>
                  <a:srgbClr val="2C2C2C"/>
                </a:solidFill>
              </a:rPr>
              <a:t>bij</a:t>
            </a:r>
            <a:r>
              <a:rPr lang="en-US" sz="3600" dirty="0">
                <a:solidFill>
                  <a:srgbClr val="2C2C2C"/>
                </a:solidFill>
              </a:rPr>
              <a:t> </a:t>
            </a:r>
            <a:r>
              <a:rPr lang="en-US" sz="3600" dirty="0" err="1">
                <a:solidFill>
                  <a:srgbClr val="2C2C2C"/>
                </a:solidFill>
              </a:rPr>
              <a:t>gezondheid</a:t>
            </a:r>
            <a:r>
              <a:rPr lang="en-US" sz="3600" dirty="0">
                <a:solidFill>
                  <a:srgbClr val="2C2C2C"/>
                </a:solidFill>
              </a:rPr>
              <a:t>.</a:t>
            </a:r>
            <a:br>
              <a:rPr lang="en-US" sz="3600" dirty="0">
                <a:solidFill>
                  <a:srgbClr val="2C2C2C"/>
                </a:solidFill>
              </a:rPr>
            </a:br>
            <a:r>
              <a:rPr lang="en-US" sz="1800" dirty="0">
                <a:solidFill>
                  <a:srgbClr val="2C2C2C"/>
                </a:solidFill>
                <a:hlinkClick r:id="rId2"/>
              </a:rPr>
              <a:t>https://video.saxion.nl/media/Model+van+Lalonde/0_uknstpuo</a:t>
            </a:r>
            <a:br>
              <a:rPr lang="en-US" sz="3600" dirty="0">
                <a:solidFill>
                  <a:srgbClr val="2C2C2C"/>
                </a:solidFill>
              </a:rPr>
            </a:br>
            <a:endParaRPr lang="en-US" sz="3600" dirty="0">
              <a:solidFill>
                <a:srgbClr val="2C2C2C"/>
              </a:solidFill>
            </a:endParaRPr>
          </a:p>
        </p:txBody>
      </p:sp>
      <p:sp>
        <p:nvSpPr>
          <p:cNvPr id="13"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Tijdelijke aanduiding voor inhoud 5"/>
          <p:cNvPicPr>
            <a:picLocks noGrp="1" noChangeAspect="1"/>
          </p:cNvPicPr>
          <p:nvPr>
            <p:ph idx="1"/>
          </p:nvPr>
        </p:nvPicPr>
        <p:blipFill rotWithShape="1">
          <a:blip r:embed="rId3"/>
          <a:srcRect l="5459" r="4785" b="2"/>
          <a:stretch/>
        </p:blipFill>
        <p:spPr>
          <a:xfrm>
            <a:off x="4062964" y="942538"/>
            <a:ext cx="7163222" cy="4808332"/>
          </a:xfrm>
          <a:prstGeom prst="rect">
            <a:avLst/>
          </a:prstGeom>
          <a:effectLst/>
        </p:spPr>
      </p:pic>
    </p:spTree>
    <p:extLst>
      <p:ext uri="{BB962C8B-B14F-4D97-AF65-F5344CB8AC3E}">
        <p14:creationId xmlns:p14="http://schemas.microsoft.com/office/powerpoint/2010/main" val="303046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el 4">
            <a:extLst>
              <a:ext uri="{FF2B5EF4-FFF2-40B4-BE49-F238E27FC236}">
                <a16:creationId xmlns:a16="http://schemas.microsoft.com/office/drawing/2014/main" id="{E7015D41-D9CF-334A-AB24-358EE85788C8}"/>
              </a:ext>
            </a:extLst>
          </p:cNvPr>
          <p:cNvSpPr>
            <a:spLocks noGrp="1"/>
          </p:cNvSpPr>
          <p:nvPr>
            <p:ph type="title"/>
          </p:nvPr>
        </p:nvSpPr>
        <p:spPr>
          <a:xfrm>
            <a:off x="1158240" y="4894262"/>
            <a:ext cx="10307952" cy="1325563"/>
          </a:xfrm>
        </p:spPr>
        <p:txBody>
          <a:bodyPr>
            <a:normAutofit/>
          </a:bodyPr>
          <a:lstStyle/>
          <a:p>
            <a:r>
              <a:rPr lang="nl-NL" dirty="0"/>
              <a:t>Gezonde leven van de toekomst</a:t>
            </a:r>
          </a:p>
        </p:txBody>
      </p:sp>
      <p:sp>
        <p:nvSpPr>
          <p:cNvPr id="6" name="Tijdelijke aanduiding voor inhoud 5">
            <a:extLst>
              <a:ext uri="{FF2B5EF4-FFF2-40B4-BE49-F238E27FC236}">
                <a16:creationId xmlns:a16="http://schemas.microsoft.com/office/drawing/2014/main" id="{31D1A800-0F76-184F-B549-FAA96DD28B15}"/>
              </a:ext>
            </a:extLst>
          </p:cNvPr>
          <p:cNvSpPr>
            <a:spLocks noGrp="1"/>
          </p:cNvSpPr>
          <p:nvPr>
            <p:ph idx="1"/>
          </p:nvPr>
        </p:nvSpPr>
        <p:spPr>
          <a:xfrm>
            <a:off x="1161288" y="701019"/>
            <a:ext cx="6484094" cy="3382247"/>
          </a:xfrm>
        </p:spPr>
        <p:txBody>
          <a:bodyPr anchor="ctr">
            <a:normAutofit/>
          </a:bodyPr>
          <a:lstStyle/>
          <a:p>
            <a:r>
              <a:rPr lang="nl-NL" sz="2000" dirty="0"/>
              <a:t>4 P’s</a:t>
            </a:r>
          </a:p>
          <a:p>
            <a:pPr lvl="1"/>
            <a:r>
              <a:rPr lang="nl-NL" sz="2000" dirty="0"/>
              <a:t>Preventie </a:t>
            </a:r>
          </a:p>
          <a:p>
            <a:pPr lvl="1"/>
            <a:r>
              <a:rPr lang="nl-NL" sz="2000" dirty="0"/>
              <a:t>Predictie</a:t>
            </a:r>
          </a:p>
          <a:p>
            <a:pPr lvl="1"/>
            <a:r>
              <a:rPr lang="nl-NL" sz="2000" dirty="0"/>
              <a:t>Persoonlijk</a:t>
            </a:r>
          </a:p>
          <a:p>
            <a:pPr lvl="1"/>
            <a:r>
              <a:rPr lang="nl-NL" sz="2000" dirty="0"/>
              <a:t>Participatie</a:t>
            </a:r>
          </a:p>
          <a:p>
            <a:pPr marL="457200" lvl="1" indent="0">
              <a:buNone/>
            </a:pPr>
            <a:endParaRPr lang="nl-NL" sz="2000" dirty="0"/>
          </a:p>
          <a:p>
            <a:pPr lvl="1"/>
            <a:endParaRPr lang="nl-NL" sz="2000" dirty="0"/>
          </a:p>
        </p:txBody>
      </p:sp>
      <p:cxnSp>
        <p:nvCxnSpPr>
          <p:cNvPr id="15" name="Straight Connector 14">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637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C5F15-EA96-4704-BFBC-9AEB5A4AA852}"/>
              </a:ext>
            </a:extLst>
          </p:cNvPr>
          <p:cNvSpPr>
            <a:spLocks noGrp="1"/>
          </p:cNvSpPr>
          <p:nvPr>
            <p:ph type="title"/>
          </p:nvPr>
        </p:nvSpPr>
        <p:spPr/>
        <p:txBody>
          <a:bodyPr/>
          <a:lstStyle/>
          <a:p>
            <a:r>
              <a:rPr lang="nl-NL" dirty="0"/>
              <a:t>Casus Bert</a:t>
            </a:r>
          </a:p>
        </p:txBody>
      </p:sp>
      <p:sp>
        <p:nvSpPr>
          <p:cNvPr id="3" name="Tijdelijke aanduiding voor inhoud 2">
            <a:extLst>
              <a:ext uri="{FF2B5EF4-FFF2-40B4-BE49-F238E27FC236}">
                <a16:creationId xmlns:a16="http://schemas.microsoft.com/office/drawing/2014/main" id="{91AA07B5-2765-4B21-BA88-5084DC834297}"/>
              </a:ext>
            </a:extLst>
          </p:cNvPr>
          <p:cNvSpPr>
            <a:spLocks noGrp="1"/>
          </p:cNvSpPr>
          <p:nvPr>
            <p:ph sz="half" idx="1"/>
          </p:nvPr>
        </p:nvSpPr>
        <p:spPr/>
        <p:txBody>
          <a:bodyPr/>
          <a:lstStyle/>
          <a:p>
            <a:r>
              <a:rPr lang="nl-NL" dirty="0">
                <a:hlinkClick r:id="rId2"/>
              </a:rPr>
              <a:t>https://www.youtube.com/watch?v=zsAhrw9Vxew</a:t>
            </a:r>
            <a:endParaRPr lang="nl-NL" dirty="0"/>
          </a:p>
          <a:p>
            <a:r>
              <a:rPr lang="nl-NL" dirty="0"/>
              <a:t>Bekijk het fragment vanaf ongeveer 39 minuten speeltijd</a:t>
            </a:r>
          </a:p>
        </p:txBody>
      </p:sp>
      <p:sp>
        <p:nvSpPr>
          <p:cNvPr id="4" name="Tijdelijke aanduiding voor inhoud 3">
            <a:extLst>
              <a:ext uri="{FF2B5EF4-FFF2-40B4-BE49-F238E27FC236}">
                <a16:creationId xmlns:a16="http://schemas.microsoft.com/office/drawing/2014/main" id="{064E69F5-4F76-495E-94D7-7076C9DB9056}"/>
              </a:ext>
            </a:extLst>
          </p:cNvPr>
          <p:cNvSpPr>
            <a:spLocks noGrp="1"/>
          </p:cNvSpPr>
          <p:nvPr>
            <p:ph sz="half" idx="2"/>
          </p:nvPr>
        </p:nvSpPr>
        <p:spPr/>
        <p:txBody>
          <a:bodyPr/>
          <a:lstStyle/>
          <a:p>
            <a:r>
              <a:rPr lang="nl-NL" dirty="0"/>
              <a:t>Hoe zien jullie Bert?</a:t>
            </a:r>
          </a:p>
          <a:p>
            <a:r>
              <a:rPr lang="nl-NL" dirty="0"/>
              <a:t>Welke aspecten spelen bij Bert?</a:t>
            </a:r>
          </a:p>
          <a:p>
            <a:r>
              <a:rPr lang="nl-NL" dirty="0"/>
              <a:t> Hoe zou jij Bert benaderen?</a:t>
            </a:r>
          </a:p>
          <a:p>
            <a:r>
              <a:rPr lang="nl-NL" dirty="0"/>
              <a:t>Welke aanpak zou jij als leefstijlcoach gebruiken?</a:t>
            </a:r>
          </a:p>
          <a:p>
            <a:r>
              <a:rPr lang="nl-NL" dirty="0"/>
              <a:t>We gaan naar buiten bespreek deze zaken in tweetallen.</a:t>
            </a:r>
          </a:p>
        </p:txBody>
      </p:sp>
    </p:spTree>
    <p:extLst>
      <p:ext uri="{BB962C8B-B14F-4D97-AF65-F5344CB8AC3E}">
        <p14:creationId xmlns:p14="http://schemas.microsoft.com/office/powerpoint/2010/main" val="2593686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AEE086-DF84-4443-B915-3D4D032EE838}"/>
              </a:ext>
            </a:extLst>
          </p:cNvPr>
          <p:cNvSpPr>
            <a:spLocks noGrp="1"/>
          </p:cNvSpPr>
          <p:nvPr>
            <p:ph type="title"/>
          </p:nvPr>
        </p:nvSpPr>
        <p:spPr>
          <a:xfrm>
            <a:off x="6072445" y="3640254"/>
            <a:ext cx="5319433" cy="2076333"/>
          </a:xfrm>
        </p:spPr>
        <p:txBody>
          <a:bodyPr vert="horz" lIns="91440" tIns="45720" rIns="91440" bIns="45720" rtlCol="0" anchor="t">
            <a:normAutofit/>
          </a:bodyPr>
          <a:lstStyle/>
          <a:p>
            <a:pPr defTabSz="914400"/>
            <a:r>
              <a:rPr lang="en-US" sz="4800" dirty="0" err="1"/>
              <a:t>Zet</a:t>
            </a:r>
            <a:r>
              <a:rPr lang="en-US" sz="4800" dirty="0"/>
              <a:t> je </a:t>
            </a:r>
            <a:r>
              <a:rPr lang="en-US" sz="4800" dirty="0" err="1"/>
              <a:t>coachee</a:t>
            </a:r>
            <a:r>
              <a:rPr lang="en-US" sz="4800" dirty="0"/>
              <a:t> in </a:t>
            </a:r>
            <a:r>
              <a:rPr lang="en-US" sz="4800" dirty="0" err="1"/>
              <a:t>beweging</a:t>
            </a:r>
            <a:r>
              <a:rPr lang="en-US" sz="4800" dirty="0"/>
              <a:t>!</a:t>
            </a:r>
          </a:p>
        </p:txBody>
      </p:sp>
      <p:pic>
        <p:nvPicPr>
          <p:cNvPr id="5" name="Tijdelijke aanduiding voor inhoud 4" descr="Afbeelding met tekst, whiteboard&#10;&#10;Automatisch gegenereerde beschrijving">
            <a:extLst>
              <a:ext uri="{FF2B5EF4-FFF2-40B4-BE49-F238E27FC236}">
                <a16:creationId xmlns:a16="http://schemas.microsoft.com/office/drawing/2014/main" id="{E4ADBA08-29C4-EA49-9A28-44E8A167C9D2}"/>
              </a:ext>
            </a:extLst>
          </p:cNvPr>
          <p:cNvPicPr>
            <a:picLocks noGrp="1" noChangeAspect="1"/>
          </p:cNvPicPr>
          <p:nvPr>
            <p:ph idx="1"/>
          </p:nvPr>
        </p:nvPicPr>
        <p:blipFill rotWithShape="1">
          <a:blip r:embed="rId2"/>
          <a:srcRect r="2" b="42"/>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4282478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5D6B48A-2C8D-D912-6F73-AA348E9CA559}"/>
              </a:ext>
            </a:extLst>
          </p:cNvPr>
          <p:cNvSpPr>
            <a:spLocks noGrp="1"/>
          </p:cNvSpPr>
          <p:nvPr>
            <p:ph type="title"/>
          </p:nvPr>
        </p:nvSpPr>
        <p:spPr>
          <a:xfrm>
            <a:off x="6513788" y="365125"/>
            <a:ext cx="4840010" cy="1807305"/>
          </a:xfrm>
        </p:spPr>
        <p:txBody>
          <a:bodyPr>
            <a:normAutofit/>
          </a:bodyPr>
          <a:lstStyle/>
          <a:p>
            <a:r>
              <a:rPr lang="nl-NL" sz="4100"/>
              <a:t>Human </a:t>
            </a:r>
            <a:r>
              <a:rPr lang="nl-NL" sz="4100" err="1"/>
              <a:t>capital</a:t>
            </a:r>
            <a:r>
              <a:rPr lang="nl-NL" sz="4100"/>
              <a:t> model sport en bewegen</a:t>
            </a:r>
          </a:p>
        </p:txBody>
      </p:sp>
      <p:pic>
        <p:nvPicPr>
          <p:cNvPr id="5" name="Afbeelding 4" descr="Persoon die op de weg rent">
            <a:extLst>
              <a:ext uri="{FF2B5EF4-FFF2-40B4-BE49-F238E27FC236}">
                <a16:creationId xmlns:a16="http://schemas.microsoft.com/office/drawing/2014/main" id="{BFEAA6CE-07F8-DCEB-2CAD-D09DE7161F0F}"/>
              </a:ext>
            </a:extLst>
          </p:cNvPr>
          <p:cNvPicPr>
            <a:picLocks noChangeAspect="1"/>
          </p:cNvPicPr>
          <p:nvPr/>
        </p:nvPicPr>
        <p:blipFill rotWithShape="1">
          <a:blip r:embed="rId2"/>
          <a:srcRect r="40466"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Tijdelijke aanduiding voor inhoud 2">
            <a:extLst>
              <a:ext uri="{FF2B5EF4-FFF2-40B4-BE49-F238E27FC236}">
                <a16:creationId xmlns:a16="http://schemas.microsoft.com/office/drawing/2014/main" id="{BAC351FE-A978-6C22-D04A-4DFBEDC33292}"/>
              </a:ext>
            </a:extLst>
          </p:cNvPr>
          <p:cNvSpPr>
            <a:spLocks noGrp="1"/>
          </p:cNvSpPr>
          <p:nvPr>
            <p:ph idx="1"/>
          </p:nvPr>
        </p:nvSpPr>
        <p:spPr>
          <a:xfrm>
            <a:off x="6513788" y="2333297"/>
            <a:ext cx="4840010" cy="3843666"/>
          </a:xfrm>
        </p:spPr>
        <p:txBody>
          <a:bodyPr>
            <a:normAutofit/>
          </a:bodyPr>
          <a:lstStyle/>
          <a:p>
            <a:r>
              <a:rPr lang="nl-NL" sz="2000" dirty="0">
                <a:hlinkClick r:id="rId3"/>
              </a:rPr>
              <a:t>https://</a:t>
            </a:r>
            <a:r>
              <a:rPr lang="nl-NL" sz="2000">
                <a:hlinkClick r:id="rId3"/>
              </a:rPr>
              <a:t>hcm.kenniscentrumsportenbewegen.nl</a:t>
            </a:r>
            <a:endParaRPr lang="nl-NL" sz="2000" dirty="0"/>
          </a:p>
          <a:p>
            <a:pPr marL="0" indent="0">
              <a:buNone/>
            </a:pPr>
            <a:endParaRPr lang="nl-NL" sz="2000" dirty="0"/>
          </a:p>
        </p:txBody>
      </p:sp>
    </p:spTree>
    <p:extLst>
      <p:ext uri="{BB962C8B-B14F-4D97-AF65-F5344CB8AC3E}">
        <p14:creationId xmlns:p14="http://schemas.microsoft.com/office/powerpoint/2010/main" val="1749616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BDDA34-17CB-4247-A25C-0F3F80D1657D}"/>
              </a:ext>
            </a:extLst>
          </p:cNvPr>
          <p:cNvSpPr>
            <a:spLocks noGrp="1"/>
          </p:cNvSpPr>
          <p:nvPr>
            <p:ph type="title"/>
          </p:nvPr>
        </p:nvSpPr>
        <p:spPr>
          <a:xfrm>
            <a:off x="1075767" y="1188637"/>
            <a:ext cx="2988234" cy="4480726"/>
          </a:xfrm>
        </p:spPr>
        <p:txBody>
          <a:bodyPr>
            <a:normAutofit/>
          </a:bodyPr>
          <a:lstStyle/>
          <a:p>
            <a:pPr algn="r"/>
            <a:r>
              <a:rPr lang="nl-NL" sz="4600"/>
              <a:t>Leerdoelen voor vandaag</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40A88048-84F1-D34F-8A1F-95601805B1A5}"/>
              </a:ext>
            </a:extLst>
          </p:cNvPr>
          <p:cNvSpPr>
            <a:spLocks noGrp="1"/>
          </p:cNvSpPr>
          <p:nvPr>
            <p:ph idx="1"/>
          </p:nvPr>
        </p:nvSpPr>
        <p:spPr>
          <a:xfrm>
            <a:off x="4937767" y="1188637"/>
            <a:ext cx="5652638" cy="4940957"/>
          </a:xfrm>
        </p:spPr>
        <p:txBody>
          <a:bodyPr anchor="ctr">
            <a:normAutofit fontScale="92500" lnSpcReduction="20000"/>
          </a:bodyPr>
          <a:lstStyle/>
          <a:p>
            <a:r>
              <a:rPr lang="nl-NL" sz="2200" dirty="0"/>
              <a:t>Welke ontwikkelingen zien we op het gebied van een gezonde leefstijl?</a:t>
            </a:r>
          </a:p>
          <a:p>
            <a:r>
              <a:rPr lang="nl-NL" sz="2200" dirty="0"/>
              <a:t>Je kunt de ontwikkelingen koppelen aan de verschillende vormen van zorg.</a:t>
            </a:r>
          </a:p>
          <a:p>
            <a:r>
              <a:rPr lang="nl-NL" sz="2200" dirty="0"/>
              <a:t>Je weet welke </a:t>
            </a:r>
            <a:r>
              <a:rPr lang="nl-NL" sz="2200" dirty="0" err="1"/>
              <a:t>leefstijlgerelateerde</a:t>
            </a:r>
            <a:r>
              <a:rPr lang="nl-NL" sz="2200" dirty="0"/>
              <a:t> aandoeningen er zijn en kunt de relatie naar metabole ontregeling leggen. Hoofdstuk 10 handboek van de leefstijlcoach. </a:t>
            </a:r>
          </a:p>
          <a:p>
            <a:r>
              <a:rPr lang="nl-NL" sz="2200" dirty="0"/>
              <a:t>Je snapt de aspecten van gezondheid vanuit verschillen modellen</a:t>
            </a:r>
          </a:p>
          <a:p>
            <a:r>
              <a:rPr lang="nl-NL" sz="2200" dirty="0"/>
              <a:t>Je kunt enkele ontwikkelingen richting de toekomst benoemen.</a:t>
            </a:r>
          </a:p>
          <a:p>
            <a:r>
              <a:rPr lang="nl-NL" sz="2200" dirty="0"/>
              <a:t>Uitleg LA 2</a:t>
            </a:r>
          </a:p>
          <a:p>
            <a:r>
              <a:rPr lang="nl-NL" sz="2200" dirty="0"/>
              <a:t>Je kan het belang van bewegen voor een gezonde leefstijl toelichten</a:t>
            </a:r>
          </a:p>
          <a:p>
            <a:r>
              <a:rPr lang="nl-NL" sz="2200" dirty="0"/>
              <a:t>Je weet wat redenen zijn waarom mensen bewegen en welke trainingsvormen kun je daaraan koppelen.</a:t>
            </a:r>
          </a:p>
          <a:p>
            <a:endParaRPr lang="nl-NL" sz="2200" dirty="0"/>
          </a:p>
        </p:txBody>
      </p:sp>
    </p:spTree>
    <p:extLst>
      <p:ext uri="{BB962C8B-B14F-4D97-AF65-F5344CB8AC3E}">
        <p14:creationId xmlns:p14="http://schemas.microsoft.com/office/powerpoint/2010/main" val="208285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8ACFC-84F8-0146-AA92-2C3B38D93D30}"/>
              </a:ext>
            </a:extLst>
          </p:cNvPr>
          <p:cNvSpPr>
            <a:spLocks noGrp="1"/>
          </p:cNvSpPr>
          <p:nvPr>
            <p:ph type="title"/>
          </p:nvPr>
        </p:nvSpPr>
        <p:spPr>
          <a:xfrm>
            <a:off x="1113810" y="3130041"/>
            <a:ext cx="4036334" cy="2387600"/>
          </a:xfrm>
        </p:spPr>
        <p:txBody>
          <a:bodyPr vert="horz" lIns="91440" tIns="45720" rIns="91440" bIns="45720" rtlCol="0" anchor="t">
            <a:normAutofit/>
          </a:bodyPr>
          <a:lstStyle/>
          <a:p>
            <a:pPr defTabSz="914400"/>
            <a:r>
              <a:rPr lang="en-US" sz="5400" dirty="0" err="1"/>
              <a:t>Voordelen</a:t>
            </a:r>
            <a:r>
              <a:rPr lang="en-US" sz="5400" dirty="0"/>
              <a:t> van </a:t>
            </a:r>
            <a:r>
              <a:rPr lang="en-US" sz="5400" dirty="0" err="1"/>
              <a:t>bewegen</a:t>
            </a:r>
            <a:endParaRPr lang="en-US" sz="5400" dirty="0"/>
          </a:p>
        </p:txBody>
      </p:sp>
      <p:pic>
        <p:nvPicPr>
          <p:cNvPr id="5" name="Tijdelijke aanduiding voor inhoud 4">
            <a:extLst>
              <a:ext uri="{FF2B5EF4-FFF2-40B4-BE49-F238E27FC236}">
                <a16:creationId xmlns:a16="http://schemas.microsoft.com/office/drawing/2014/main" id="{E60B3013-DE64-E14E-8A5E-B3E43043B46A}"/>
              </a:ext>
            </a:extLst>
          </p:cNvPr>
          <p:cNvPicPr>
            <a:picLocks noGrp="1" noChangeAspect="1"/>
          </p:cNvPicPr>
          <p:nvPr>
            <p:ph idx="1"/>
          </p:nvPr>
        </p:nvPicPr>
        <p:blipFill rotWithShape="1">
          <a:blip r:embed="rId2"/>
          <a:srcRect r="-5" b="876"/>
          <a:stretch/>
        </p:blipFill>
        <p:spPr>
          <a:xfrm>
            <a:off x="5922492" y="666728"/>
            <a:ext cx="5536001" cy="5465791"/>
          </a:xfrm>
          <a:prstGeom prst="rect">
            <a:avLst/>
          </a:prstGeom>
        </p:spPr>
      </p:pic>
    </p:spTree>
    <p:extLst>
      <p:ext uri="{BB962C8B-B14F-4D97-AF65-F5344CB8AC3E}">
        <p14:creationId xmlns:p14="http://schemas.microsoft.com/office/powerpoint/2010/main" val="423987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8ACFC-84F8-0146-AA92-2C3B38D93D30}"/>
              </a:ext>
            </a:extLst>
          </p:cNvPr>
          <p:cNvSpPr>
            <a:spLocks noGrp="1"/>
          </p:cNvSpPr>
          <p:nvPr>
            <p:ph type="title"/>
          </p:nvPr>
        </p:nvSpPr>
        <p:spPr>
          <a:xfrm>
            <a:off x="1113810" y="3130041"/>
            <a:ext cx="4036334" cy="2387600"/>
          </a:xfrm>
        </p:spPr>
        <p:txBody>
          <a:bodyPr vert="horz" lIns="91440" tIns="45720" rIns="91440" bIns="45720" rtlCol="0" anchor="t">
            <a:normAutofit/>
          </a:bodyPr>
          <a:lstStyle/>
          <a:p>
            <a:pPr defTabSz="914400"/>
            <a:r>
              <a:rPr lang="en-US" sz="5400" dirty="0" err="1"/>
              <a:t>Voordelen</a:t>
            </a:r>
            <a:r>
              <a:rPr lang="en-US" sz="5400" dirty="0"/>
              <a:t> van </a:t>
            </a:r>
            <a:r>
              <a:rPr lang="en-US" sz="5400" dirty="0" err="1"/>
              <a:t>bewegen</a:t>
            </a:r>
            <a:endParaRPr lang="en-US" sz="5400" dirty="0"/>
          </a:p>
        </p:txBody>
      </p:sp>
      <p:pic>
        <p:nvPicPr>
          <p:cNvPr id="5" name="Tijdelijke aanduiding voor inhoud 4">
            <a:extLst>
              <a:ext uri="{FF2B5EF4-FFF2-40B4-BE49-F238E27FC236}">
                <a16:creationId xmlns:a16="http://schemas.microsoft.com/office/drawing/2014/main" id="{E60B3013-DE64-E14E-8A5E-B3E43043B46A}"/>
              </a:ext>
            </a:extLst>
          </p:cNvPr>
          <p:cNvPicPr>
            <a:picLocks noGrp="1" noChangeAspect="1"/>
          </p:cNvPicPr>
          <p:nvPr>
            <p:ph idx="1"/>
          </p:nvPr>
        </p:nvPicPr>
        <p:blipFill>
          <a:blip r:embed="rId2"/>
          <a:srcRect l="940" r="940"/>
          <a:stretch/>
        </p:blipFill>
        <p:spPr>
          <a:xfrm>
            <a:off x="5922492" y="666728"/>
            <a:ext cx="5536001" cy="5465791"/>
          </a:xfrm>
          <a:prstGeom prst="rect">
            <a:avLst/>
          </a:prstGeom>
        </p:spPr>
      </p:pic>
    </p:spTree>
    <p:extLst>
      <p:ext uri="{BB962C8B-B14F-4D97-AF65-F5344CB8AC3E}">
        <p14:creationId xmlns:p14="http://schemas.microsoft.com/office/powerpoint/2010/main" val="2771824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A9EF8F-5ED9-4589-AED1-B2BB97C392C5}"/>
              </a:ext>
            </a:extLst>
          </p:cNvPr>
          <p:cNvPicPr>
            <a:picLocks noChangeAspect="1"/>
          </p:cNvPicPr>
          <p:nvPr/>
        </p:nvPicPr>
        <p:blipFill rotWithShape="1">
          <a:blip r:embed="rId2"/>
          <a:srcRect t="7734" b="17267"/>
          <a:stretch/>
        </p:blipFill>
        <p:spPr>
          <a:xfrm>
            <a:off x="20" y="10"/>
            <a:ext cx="12191980" cy="6857990"/>
          </a:xfrm>
          <a:custGeom>
            <a:avLst/>
            <a:gdLst/>
            <a:ahLst/>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0"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1"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0"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p:spPr>
      </p:pic>
      <p:sp>
        <p:nvSpPr>
          <p:cNvPr id="2" name="Titel 1">
            <a:extLst>
              <a:ext uri="{FF2B5EF4-FFF2-40B4-BE49-F238E27FC236}">
                <a16:creationId xmlns:a16="http://schemas.microsoft.com/office/drawing/2014/main" id="{A612F090-9E4A-7D46-B20C-9EC73FBD36D7}"/>
              </a:ext>
            </a:extLst>
          </p:cNvPr>
          <p:cNvSpPr>
            <a:spLocks noGrp="1"/>
          </p:cNvSpPr>
          <p:nvPr>
            <p:ph type="title"/>
          </p:nvPr>
        </p:nvSpPr>
        <p:spPr>
          <a:xfrm>
            <a:off x="5801709" y="3159719"/>
            <a:ext cx="5552090" cy="1336081"/>
          </a:xfrm>
        </p:spPr>
        <p:txBody>
          <a:bodyPr anchor="b">
            <a:normAutofit/>
          </a:bodyPr>
          <a:lstStyle/>
          <a:p>
            <a:r>
              <a:rPr lang="nl-NL" dirty="0"/>
              <a:t>Beweegidentiteit</a:t>
            </a:r>
          </a:p>
        </p:txBody>
      </p:sp>
      <p:sp>
        <p:nvSpPr>
          <p:cNvPr id="3" name="Tijdelijke aanduiding voor inhoud 2">
            <a:extLst>
              <a:ext uri="{FF2B5EF4-FFF2-40B4-BE49-F238E27FC236}">
                <a16:creationId xmlns:a16="http://schemas.microsoft.com/office/drawing/2014/main" id="{4357CE46-8737-8C49-90B2-060F11B0C474}"/>
              </a:ext>
            </a:extLst>
          </p:cNvPr>
          <p:cNvSpPr>
            <a:spLocks noGrp="1"/>
          </p:cNvSpPr>
          <p:nvPr>
            <p:ph idx="1"/>
          </p:nvPr>
        </p:nvSpPr>
        <p:spPr>
          <a:xfrm>
            <a:off x="5801709" y="4572000"/>
            <a:ext cx="5552089" cy="1647825"/>
          </a:xfrm>
        </p:spPr>
        <p:txBody>
          <a:bodyPr>
            <a:normAutofit/>
          </a:bodyPr>
          <a:lstStyle/>
          <a:p>
            <a:r>
              <a:rPr lang="nl-NL" sz="2000" dirty="0"/>
              <a:t>Wat zijn redenen voor mensen om te bewegen?</a:t>
            </a:r>
          </a:p>
          <a:p>
            <a:r>
              <a:rPr lang="nl-NL" sz="2000" dirty="0"/>
              <a:t>Noem er een een aantal en welke welke vormen passen dan?</a:t>
            </a:r>
          </a:p>
        </p:txBody>
      </p:sp>
    </p:spTree>
    <p:extLst>
      <p:ext uri="{BB962C8B-B14F-4D97-AF65-F5344CB8AC3E}">
        <p14:creationId xmlns:p14="http://schemas.microsoft.com/office/powerpoint/2010/main" val="2666164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D2E04-52F8-8844-90DA-C5EB67E5DB74}"/>
              </a:ext>
            </a:extLst>
          </p:cNvPr>
          <p:cNvSpPr>
            <a:spLocks noGrp="1"/>
          </p:cNvSpPr>
          <p:nvPr>
            <p:ph type="title"/>
          </p:nvPr>
        </p:nvSpPr>
        <p:spPr>
          <a:xfrm>
            <a:off x="838201" y="365125"/>
            <a:ext cx="5251316" cy="1807305"/>
          </a:xfrm>
        </p:spPr>
        <p:txBody>
          <a:bodyPr>
            <a:normAutofit/>
          </a:bodyPr>
          <a:lstStyle/>
          <a:p>
            <a:r>
              <a:rPr lang="nl-NL"/>
              <a:t>Er zijn 6 beweegredenen</a:t>
            </a:r>
          </a:p>
        </p:txBody>
      </p:sp>
      <p:sp>
        <p:nvSpPr>
          <p:cNvPr id="21" name="Tijdelijke aanduiding voor inhoud 2">
            <a:extLst>
              <a:ext uri="{FF2B5EF4-FFF2-40B4-BE49-F238E27FC236}">
                <a16:creationId xmlns:a16="http://schemas.microsoft.com/office/drawing/2014/main" id="{8A0B4425-0EB6-1740-B1A6-23CC61B71DA4}"/>
              </a:ext>
            </a:extLst>
          </p:cNvPr>
          <p:cNvSpPr>
            <a:spLocks noGrp="1"/>
          </p:cNvSpPr>
          <p:nvPr>
            <p:ph idx="1"/>
          </p:nvPr>
        </p:nvSpPr>
        <p:spPr>
          <a:xfrm>
            <a:off x="838200" y="2333297"/>
            <a:ext cx="4619621" cy="3843666"/>
          </a:xfrm>
        </p:spPr>
        <p:txBody>
          <a:bodyPr>
            <a:normAutofit lnSpcReduction="10000"/>
          </a:bodyPr>
          <a:lstStyle/>
          <a:p>
            <a:pPr marL="457200" indent="-457200">
              <a:buFont typeface="+mj-lt"/>
              <a:buAutoNum type="arabicPeriod"/>
            </a:pPr>
            <a:r>
              <a:rPr lang="nl-NL" sz="1600" dirty="0"/>
              <a:t>Balans, (geest en lichaam) </a:t>
            </a:r>
          </a:p>
          <a:p>
            <a:pPr marL="457200" indent="-457200">
              <a:buFont typeface="+mj-lt"/>
              <a:buAutoNum type="arabicPeriod"/>
            </a:pPr>
            <a:r>
              <a:rPr lang="nl-NL" sz="1600" dirty="0"/>
              <a:t>Kracht (fysiek en mentaal sterker worden en beter presenteren) </a:t>
            </a:r>
          </a:p>
          <a:p>
            <a:pPr marL="457200" indent="-457200">
              <a:buFont typeface="+mj-lt"/>
              <a:buAutoNum type="arabicPeriod"/>
            </a:pPr>
            <a:r>
              <a:rPr lang="nl-NL" sz="1600" dirty="0"/>
              <a:t>Gezondheid (algehele verbetering)</a:t>
            </a:r>
          </a:p>
          <a:p>
            <a:pPr marL="457200" indent="-457200">
              <a:buFont typeface="+mj-lt"/>
              <a:buAutoNum type="arabicPeriod"/>
            </a:pPr>
            <a:r>
              <a:rPr lang="nl-NL" sz="1600" dirty="0"/>
              <a:t>Figuur (verbeteren)</a:t>
            </a:r>
          </a:p>
          <a:p>
            <a:pPr marL="457200" indent="-457200">
              <a:buFont typeface="+mj-lt"/>
              <a:buAutoNum type="arabicPeriod"/>
            </a:pPr>
            <a:r>
              <a:rPr lang="nl-NL" sz="1600" dirty="0"/>
              <a:t>Plezier (met name met anderen)</a:t>
            </a:r>
          </a:p>
          <a:p>
            <a:pPr marL="457200" indent="-457200">
              <a:buFont typeface="+mj-lt"/>
              <a:buAutoNum type="arabicPeriod"/>
            </a:pPr>
            <a:r>
              <a:rPr lang="nl-NL" sz="1600" dirty="0"/>
              <a:t>Wedstrijd (competitie)</a:t>
            </a:r>
          </a:p>
          <a:p>
            <a:endParaRPr lang="nl-NL" sz="1600" dirty="0"/>
          </a:p>
          <a:p>
            <a:pPr marL="0" indent="0">
              <a:buNone/>
            </a:pPr>
            <a:endParaRPr lang="nl-NL" sz="1600" dirty="0"/>
          </a:p>
          <a:p>
            <a:endParaRPr lang="nl-NL" sz="1600" dirty="0"/>
          </a:p>
          <a:p>
            <a:endParaRPr lang="nl-NL" sz="1600" dirty="0"/>
          </a:p>
          <a:p>
            <a:pPr marL="0" indent="0">
              <a:buNone/>
            </a:pPr>
            <a:r>
              <a:rPr lang="nl-NL" sz="1600" dirty="0"/>
              <a:t>Bron: het handboek voor de leefstijlcoach</a:t>
            </a:r>
          </a:p>
        </p:txBody>
      </p:sp>
      <p:pic>
        <p:nvPicPr>
          <p:cNvPr id="5" name="Picture 4">
            <a:extLst>
              <a:ext uri="{FF2B5EF4-FFF2-40B4-BE49-F238E27FC236}">
                <a16:creationId xmlns:a16="http://schemas.microsoft.com/office/drawing/2014/main" id="{813C20D7-7B8E-4475-BCF1-67FF37EEBFA8}"/>
              </a:ext>
            </a:extLst>
          </p:cNvPr>
          <p:cNvPicPr>
            <a:picLocks noChangeAspect="1"/>
          </p:cNvPicPr>
          <p:nvPr/>
        </p:nvPicPr>
        <p:blipFill rotWithShape="1">
          <a:blip r:embed="rId2"/>
          <a:srcRect l="41964"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804871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7CC6C0-88CD-714B-AEA5-E4B781557EE0}"/>
              </a:ext>
            </a:extLst>
          </p:cNvPr>
          <p:cNvSpPr>
            <a:spLocks noGrp="1"/>
          </p:cNvSpPr>
          <p:nvPr>
            <p:ph type="title"/>
          </p:nvPr>
        </p:nvSpPr>
        <p:spPr>
          <a:xfrm>
            <a:off x="1198181" y="2951485"/>
            <a:ext cx="3795840" cy="2786218"/>
          </a:xfrm>
        </p:spPr>
        <p:txBody>
          <a:bodyPr vert="horz" lIns="91440" tIns="45720" rIns="91440" bIns="45720" rtlCol="0" anchor="t">
            <a:normAutofit/>
          </a:bodyPr>
          <a:lstStyle/>
          <a:p>
            <a:r>
              <a:rPr lang="en-US" sz="4100"/>
              <a:t>Wat is belangrijk voordat je daadwerkelijk aan de slag gaat?</a:t>
            </a:r>
          </a:p>
        </p:txBody>
      </p:sp>
      <p:pic>
        <p:nvPicPr>
          <p:cNvPr id="5" name="Tijdelijke aanduiding voor inhoud 4" descr="Afbeelding met tekening&#10;&#10;Automatisch gegenereerde beschrijving">
            <a:extLst>
              <a:ext uri="{FF2B5EF4-FFF2-40B4-BE49-F238E27FC236}">
                <a16:creationId xmlns:a16="http://schemas.microsoft.com/office/drawing/2014/main" id="{165D2377-DAB0-5A4A-A5C8-25E8EE63E3E8}"/>
              </a:ext>
            </a:extLst>
          </p:cNvPr>
          <p:cNvPicPr>
            <a:picLocks noGrp="1" noChangeAspect="1"/>
          </p:cNvPicPr>
          <p:nvPr>
            <p:ph idx="1"/>
          </p:nvPr>
        </p:nvPicPr>
        <p:blipFill rotWithShape="1">
          <a:blip r:embed="rId2"/>
          <a:srcRect l="3633" r="4283" b="-1"/>
          <a:stretch/>
        </p:blipFill>
        <p:spPr>
          <a:xfrm>
            <a:off x="5359151" y="895610"/>
            <a:ext cx="6107166" cy="5058020"/>
          </a:xfrm>
          <a:prstGeom prst="rect">
            <a:avLst/>
          </a:prstGeom>
        </p:spPr>
      </p:pic>
    </p:spTree>
    <p:extLst>
      <p:ext uri="{BB962C8B-B14F-4D97-AF65-F5344CB8AC3E}">
        <p14:creationId xmlns:p14="http://schemas.microsoft.com/office/powerpoint/2010/main" val="263352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71FB0C-A4B8-B632-3E0F-94EF3555DF3C}"/>
              </a:ext>
            </a:extLst>
          </p:cNvPr>
          <p:cNvSpPr>
            <a:spLocks noGrp="1"/>
          </p:cNvSpPr>
          <p:nvPr>
            <p:ph type="title"/>
          </p:nvPr>
        </p:nvSpPr>
        <p:spPr/>
        <p:txBody>
          <a:bodyPr/>
          <a:lstStyle/>
          <a:p>
            <a:r>
              <a:rPr lang="nl-NL" dirty="0"/>
              <a:t>Type motivatie om te bewegen</a:t>
            </a:r>
          </a:p>
        </p:txBody>
      </p:sp>
      <p:sp>
        <p:nvSpPr>
          <p:cNvPr id="5" name="Tijdelijke aanduiding voor inhoud 4">
            <a:extLst>
              <a:ext uri="{FF2B5EF4-FFF2-40B4-BE49-F238E27FC236}">
                <a16:creationId xmlns:a16="http://schemas.microsoft.com/office/drawing/2014/main" id="{5753656F-DC42-DD36-C97B-A01C8D1DE2A6}"/>
              </a:ext>
            </a:extLst>
          </p:cNvPr>
          <p:cNvSpPr>
            <a:spLocks noGrp="1"/>
          </p:cNvSpPr>
          <p:nvPr>
            <p:ph idx="1"/>
          </p:nvPr>
        </p:nvSpPr>
        <p:spPr/>
        <p:txBody>
          <a:bodyPr/>
          <a:lstStyle/>
          <a:p>
            <a:r>
              <a:rPr lang="nl-NL" b="0" i="0" u="none" strike="noStrike" dirty="0">
                <a:solidFill>
                  <a:srgbClr val="0E153C"/>
                </a:solidFill>
                <a:effectLst/>
                <a:latin typeface="Montserrat" pitchFamily="2" charset="77"/>
              </a:rPr>
              <a:t>De hoeveelheid en het type motivatie bepalen in hoeverre iemand daadwerkelijk zijn of haar gedrag wil veranderen om meer te bewegen. De zelfdeterminatietheorie van </a:t>
            </a:r>
            <a:r>
              <a:rPr lang="nl-NL" b="0" i="0" u="none" strike="noStrike" dirty="0" err="1">
                <a:solidFill>
                  <a:srgbClr val="0E153C"/>
                </a:solidFill>
                <a:effectLst/>
                <a:latin typeface="Montserrat" pitchFamily="2" charset="77"/>
              </a:rPr>
              <a:t>Deci</a:t>
            </a:r>
            <a:r>
              <a:rPr lang="nl-NL" b="0" i="0" u="none" strike="noStrike" dirty="0">
                <a:solidFill>
                  <a:srgbClr val="0E153C"/>
                </a:solidFill>
                <a:effectLst/>
                <a:latin typeface="Montserrat" pitchFamily="2" charset="77"/>
              </a:rPr>
              <a:t> en Ryan onderscheidt verschillende typen motivatie op basis van wat mensen drijft om gedrag te veranderen.</a:t>
            </a:r>
          </a:p>
          <a:p>
            <a:r>
              <a:rPr lang="nl-NL" sz="1400" dirty="0">
                <a:solidFill>
                  <a:srgbClr val="0E153C"/>
                </a:solidFill>
                <a:latin typeface="Montserrat" pitchFamily="2" charset="77"/>
              </a:rPr>
              <a:t>Bron: </a:t>
            </a:r>
            <a:r>
              <a:rPr lang="nl-NL" sz="1400" dirty="0">
                <a:solidFill>
                  <a:srgbClr val="0E153C"/>
                </a:solidFill>
                <a:latin typeface="Montserrat" pitchFamily="2" charset="77"/>
                <a:hlinkClick r:id="rId2"/>
              </a:rPr>
              <a:t>https://www.allesoversport.nl/thema/gezonde-leefstijl/hoe-zorg-je-voor-de-juiste-motivatie-om-beweeggedrag-te-veranderen/</a:t>
            </a:r>
            <a:endParaRPr lang="nl-NL" sz="1400" dirty="0">
              <a:solidFill>
                <a:srgbClr val="0E153C"/>
              </a:solidFill>
              <a:latin typeface="Montserrat" pitchFamily="2" charset="77"/>
            </a:endParaRPr>
          </a:p>
          <a:p>
            <a:endParaRPr lang="nl-NL" sz="1800" dirty="0"/>
          </a:p>
        </p:txBody>
      </p:sp>
    </p:spTree>
    <p:extLst>
      <p:ext uri="{BB962C8B-B14F-4D97-AF65-F5344CB8AC3E}">
        <p14:creationId xmlns:p14="http://schemas.microsoft.com/office/powerpoint/2010/main" val="2723309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336E8-89BF-8840-1D5C-6D4ACE8D0455}"/>
              </a:ext>
            </a:extLst>
          </p:cNvPr>
          <p:cNvSpPr>
            <a:spLocks noGrp="1"/>
          </p:cNvSpPr>
          <p:nvPr>
            <p:ph type="title"/>
          </p:nvPr>
        </p:nvSpPr>
        <p:spPr/>
        <p:txBody>
          <a:bodyPr/>
          <a:lstStyle/>
          <a:p>
            <a:r>
              <a:rPr lang="nl-NL" dirty="0"/>
              <a:t>Motivatie om te bewegen en gedragsverandering</a:t>
            </a:r>
          </a:p>
        </p:txBody>
      </p:sp>
      <p:pic>
        <p:nvPicPr>
          <p:cNvPr id="1026" name="Picture 2">
            <a:extLst>
              <a:ext uri="{FF2B5EF4-FFF2-40B4-BE49-F238E27FC236}">
                <a16:creationId xmlns:a16="http://schemas.microsoft.com/office/drawing/2014/main" id="{DA7A636E-A18D-0E69-8926-47DA1B5F9E8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214464"/>
            <a:ext cx="10515600" cy="357366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0BF50C8B-A404-54B1-1087-4F5F536E365B}"/>
              </a:ext>
            </a:extLst>
          </p:cNvPr>
          <p:cNvSpPr txBox="1"/>
          <p:nvPr/>
        </p:nvSpPr>
        <p:spPr>
          <a:xfrm>
            <a:off x="838200" y="5969655"/>
            <a:ext cx="7241582" cy="523220"/>
          </a:xfrm>
          <a:prstGeom prst="rect">
            <a:avLst/>
          </a:prstGeom>
          <a:noFill/>
        </p:spPr>
        <p:txBody>
          <a:bodyPr wrap="square">
            <a:spAutoFit/>
          </a:bodyPr>
          <a:lstStyle/>
          <a:p>
            <a:r>
              <a:rPr lang="nl-NL" sz="1400" dirty="0">
                <a:solidFill>
                  <a:srgbClr val="0E153C"/>
                </a:solidFill>
                <a:latin typeface="Montserrat" pitchFamily="2" charset="77"/>
              </a:rPr>
              <a:t>Bron: </a:t>
            </a:r>
            <a:r>
              <a:rPr lang="nl-NL" sz="1400" dirty="0">
                <a:solidFill>
                  <a:srgbClr val="0E153C"/>
                </a:solidFill>
                <a:latin typeface="Montserrat" pitchFamily="2" charset="77"/>
                <a:hlinkClick r:id="rId3"/>
              </a:rPr>
              <a:t>https://www.allesoversport.nl/thema/gezonde-leefstijl/hoe-zorg-je-voor-de-juiste-motivatie-om-beweeggedrag-te-veranderen/</a:t>
            </a:r>
            <a:endParaRPr lang="nl-NL" sz="1400" dirty="0">
              <a:solidFill>
                <a:srgbClr val="0E153C"/>
              </a:solidFill>
              <a:latin typeface="Montserrat" pitchFamily="2" charset="77"/>
            </a:endParaRPr>
          </a:p>
        </p:txBody>
      </p:sp>
    </p:spTree>
    <p:extLst>
      <p:ext uri="{BB962C8B-B14F-4D97-AF65-F5344CB8AC3E}">
        <p14:creationId xmlns:p14="http://schemas.microsoft.com/office/powerpoint/2010/main" val="4646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C3BE7-6868-0607-4939-4164A92807AD}"/>
              </a:ext>
            </a:extLst>
          </p:cNvPr>
          <p:cNvSpPr>
            <a:spLocks noGrp="1"/>
          </p:cNvSpPr>
          <p:nvPr>
            <p:ph type="title"/>
          </p:nvPr>
        </p:nvSpPr>
        <p:spPr/>
        <p:txBody>
          <a:bodyPr/>
          <a:lstStyle/>
          <a:p>
            <a:r>
              <a:rPr lang="nl-NL" dirty="0">
                <a:solidFill>
                  <a:srgbClr val="0E153C"/>
                </a:solidFill>
                <a:latin typeface="Montserrat" pitchFamily="2" charset="77"/>
              </a:rPr>
              <a:t>Ongemotiveerd</a:t>
            </a:r>
            <a:endParaRPr lang="nl-NL" dirty="0"/>
          </a:p>
        </p:txBody>
      </p:sp>
      <p:sp>
        <p:nvSpPr>
          <p:cNvPr id="3" name="Tijdelijke aanduiding voor inhoud 2">
            <a:extLst>
              <a:ext uri="{FF2B5EF4-FFF2-40B4-BE49-F238E27FC236}">
                <a16:creationId xmlns:a16="http://schemas.microsoft.com/office/drawing/2014/main" id="{106E1CFD-7DD5-9F4A-316D-3B8F4B2CA72E}"/>
              </a:ext>
            </a:extLst>
          </p:cNvPr>
          <p:cNvSpPr>
            <a:spLocks noGrp="1"/>
          </p:cNvSpPr>
          <p:nvPr>
            <p:ph idx="1"/>
          </p:nvPr>
        </p:nvSpPr>
        <p:spPr/>
        <p:txBody>
          <a:bodyPr>
            <a:normAutofit lnSpcReduction="10000"/>
          </a:bodyPr>
          <a:lstStyle/>
          <a:p>
            <a:r>
              <a:rPr lang="nl-NL" dirty="0">
                <a:solidFill>
                  <a:srgbClr val="0E153C"/>
                </a:solidFill>
                <a:latin typeface="Montserrat" pitchFamily="2" charset="77"/>
              </a:rPr>
              <a:t>V</a:t>
            </a:r>
            <a:r>
              <a:rPr lang="nl-NL" b="0" i="0" u="none" strike="noStrike" dirty="0">
                <a:solidFill>
                  <a:srgbClr val="0E153C"/>
                </a:solidFill>
                <a:effectLst/>
                <a:latin typeface="Montserrat" pitchFamily="2" charset="77"/>
              </a:rPr>
              <a:t>olledig gebrek aan motivatie of intentie om bepaald gedrag te vertonen. Mensen zijn niet gemotiveerd als ze het gevoel hebben niet in staat te zijn om ander gedrag te vertonen of de uitkomsten van nieuw gedrag niet belangrijk vinden. Veranderingen in iemands omgeving of beleving kunnen ervoor zorgen dat iemand gemotiveerd raakt, bijvoorbeeld wanneer iemand steeds meer nadelen van een aandoening ondervindt of wanneer een professional aangeeft dat het goed zou zijn als iemand meer zou bewegen.</a:t>
            </a:r>
          </a:p>
          <a:p>
            <a:pPr marL="0" indent="0">
              <a:buNone/>
            </a:pPr>
            <a:r>
              <a:rPr lang="nl-NL" sz="1400" dirty="0">
                <a:solidFill>
                  <a:srgbClr val="0E153C"/>
                </a:solidFill>
                <a:latin typeface="Montserrat" pitchFamily="2" charset="77"/>
              </a:rPr>
              <a:t>Bron: </a:t>
            </a:r>
            <a:r>
              <a:rPr lang="nl-NL" sz="1400" dirty="0">
                <a:solidFill>
                  <a:srgbClr val="0E153C"/>
                </a:solidFill>
                <a:latin typeface="Montserrat" pitchFamily="2" charset="77"/>
                <a:hlinkClick r:id="rId2"/>
              </a:rPr>
              <a:t>https://www.allesoversport.nl/thema/gezonde-leefstijl/hoe-zorg-je-voor-de-juiste-motivatie-om-beweeggedrag-te-veranderen/</a:t>
            </a:r>
            <a:endParaRPr lang="nl-NL" sz="1400" dirty="0">
              <a:solidFill>
                <a:srgbClr val="0E153C"/>
              </a:solidFill>
              <a:latin typeface="Montserrat" pitchFamily="2" charset="77"/>
            </a:endParaRPr>
          </a:p>
          <a:p>
            <a:endParaRPr lang="nl-NL" dirty="0"/>
          </a:p>
        </p:txBody>
      </p:sp>
    </p:spTree>
    <p:extLst>
      <p:ext uri="{BB962C8B-B14F-4D97-AF65-F5344CB8AC3E}">
        <p14:creationId xmlns:p14="http://schemas.microsoft.com/office/powerpoint/2010/main" val="456181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3F9FEC-D913-5215-3BCC-63AFB22C92D2}"/>
              </a:ext>
            </a:extLst>
          </p:cNvPr>
          <p:cNvSpPr>
            <a:spLocks noGrp="1"/>
          </p:cNvSpPr>
          <p:nvPr>
            <p:ph type="title"/>
          </p:nvPr>
        </p:nvSpPr>
        <p:spPr/>
        <p:txBody>
          <a:bodyPr/>
          <a:lstStyle/>
          <a:p>
            <a:r>
              <a:rPr lang="nl-NL" b="0" i="0" u="none" strike="noStrike" dirty="0">
                <a:solidFill>
                  <a:srgbClr val="0E153C"/>
                </a:solidFill>
                <a:effectLst/>
                <a:latin typeface="Montserrat" pitchFamily="2" charset="77"/>
              </a:rPr>
              <a:t>Extrinsiek gemotiveerd:</a:t>
            </a:r>
            <a:endParaRPr lang="nl-NL" dirty="0"/>
          </a:p>
        </p:txBody>
      </p:sp>
      <p:sp>
        <p:nvSpPr>
          <p:cNvPr id="3" name="Tijdelijke aanduiding voor inhoud 2">
            <a:extLst>
              <a:ext uri="{FF2B5EF4-FFF2-40B4-BE49-F238E27FC236}">
                <a16:creationId xmlns:a16="http://schemas.microsoft.com/office/drawing/2014/main" id="{780BAC30-92A8-5393-7769-192316F4CB82}"/>
              </a:ext>
            </a:extLst>
          </p:cNvPr>
          <p:cNvSpPr>
            <a:spLocks noGrp="1"/>
          </p:cNvSpPr>
          <p:nvPr>
            <p:ph idx="1"/>
          </p:nvPr>
        </p:nvSpPr>
        <p:spPr>
          <a:xfrm>
            <a:off x="838200" y="1825625"/>
            <a:ext cx="10515600" cy="4667250"/>
          </a:xfrm>
        </p:spPr>
        <p:txBody>
          <a:bodyPr>
            <a:normAutofit fontScale="92500"/>
          </a:bodyPr>
          <a:lstStyle/>
          <a:p>
            <a:pPr algn="l">
              <a:buFont typeface="Arial" panose="020B0604020202020204" pitchFamily="34" charset="0"/>
              <a:buChar char="•"/>
            </a:pPr>
            <a:r>
              <a:rPr lang="nl-NL" dirty="0">
                <a:solidFill>
                  <a:srgbClr val="0E153C"/>
                </a:solidFill>
                <a:latin typeface="Montserrat" pitchFamily="2" charset="77"/>
              </a:rPr>
              <a:t>E</a:t>
            </a:r>
            <a:r>
              <a:rPr lang="nl-NL" b="0" i="0" u="none" strike="noStrike" dirty="0">
                <a:solidFill>
                  <a:srgbClr val="0E153C"/>
                </a:solidFill>
                <a:effectLst/>
                <a:latin typeface="Montserrat" pitchFamily="2" charset="77"/>
              </a:rPr>
              <a:t>xtrinsieke motivatie wordt getriggerd door externe factoren. De theorie laat verschillende nuances zien in de aard en mate van extrinsieke </a:t>
            </a:r>
            <a:r>
              <a:rPr lang="nl-NL" b="0" i="0" u="none" strike="noStrike" dirty="0" err="1">
                <a:solidFill>
                  <a:srgbClr val="0E153C"/>
                </a:solidFill>
                <a:effectLst/>
                <a:latin typeface="Montserrat" pitchFamily="2" charset="77"/>
              </a:rPr>
              <a:t>motivatie:Extern</a:t>
            </a:r>
            <a:r>
              <a:rPr lang="nl-NL" b="0" i="0" u="none" strike="noStrike" dirty="0">
                <a:solidFill>
                  <a:srgbClr val="0E153C"/>
                </a:solidFill>
                <a:effectLst/>
                <a:latin typeface="Montserrat" pitchFamily="2" charset="77"/>
              </a:rPr>
              <a:t> gereguleerde motivatie: extern gereguleerde motivatie is de klassieke vorm van externe motivatie. Iemand is gemotiveerd om gedrag te vertonen omdat er een beloning van buitenaf tegenover staat of een straf wordt vermeden. Voorbeeld: ‘Ik ga naar de sportschool omdat ik anders op mijn kop krijg van de fysiotherapeut’. of: ‘Er zitten voldoende financiële voordelen aan bewegen’. Deze vorm van motivatie is het minst autonoom en het meest extern gecontroleerd.</a:t>
            </a:r>
          </a:p>
          <a:p>
            <a:r>
              <a:rPr lang="nl-NL" sz="1500" dirty="0">
                <a:solidFill>
                  <a:srgbClr val="0E153C"/>
                </a:solidFill>
                <a:latin typeface="Montserrat" pitchFamily="2" charset="77"/>
              </a:rPr>
              <a:t>Bron: </a:t>
            </a:r>
            <a:r>
              <a:rPr lang="nl-NL" sz="1500" dirty="0">
                <a:solidFill>
                  <a:srgbClr val="0E153C"/>
                </a:solidFill>
                <a:latin typeface="Montserrat" pitchFamily="2" charset="77"/>
                <a:hlinkClick r:id="rId2"/>
              </a:rPr>
              <a:t>https://www.allesoversport.nl/thema/gezonde-leefstijl/hoe-zorg-je-voor-de-juiste-motivatie-om-beweeggedrag-te-veranderen/</a:t>
            </a:r>
            <a:endParaRPr lang="nl-NL" sz="1500" dirty="0">
              <a:solidFill>
                <a:srgbClr val="0E153C"/>
              </a:solidFill>
              <a:latin typeface="Montserrat" pitchFamily="2" charset="77"/>
            </a:endParaRPr>
          </a:p>
          <a:p>
            <a:endParaRPr lang="nl-NL" dirty="0"/>
          </a:p>
        </p:txBody>
      </p:sp>
    </p:spTree>
    <p:extLst>
      <p:ext uri="{BB962C8B-B14F-4D97-AF65-F5344CB8AC3E}">
        <p14:creationId xmlns:p14="http://schemas.microsoft.com/office/powerpoint/2010/main" val="1992764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0DB8F3-76FE-EEA9-6579-C651B0E8E32F}"/>
              </a:ext>
            </a:extLst>
          </p:cNvPr>
          <p:cNvSpPr>
            <a:spLocks noGrp="1"/>
          </p:cNvSpPr>
          <p:nvPr>
            <p:ph type="title"/>
          </p:nvPr>
        </p:nvSpPr>
        <p:spPr/>
        <p:txBody>
          <a:bodyPr/>
          <a:lstStyle/>
          <a:p>
            <a:r>
              <a:rPr lang="nl-NL" dirty="0" err="1">
                <a:solidFill>
                  <a:srgbClr val="0E153C"/>
                </a:solidFill>
                <a:latin typeface="Montserrat" pitchFamily="2" charset="77"/>
              </a:rPr>
              <a:t>Geïntrojecteerde</a:t>
            </a:r>
            <a:r>
              <a:rPr lang="nl-NL" dirty="0">
                <a:solidFill>
                  <a:srgbClr val="0E153C"/>
                </a:solidFill>
                <a:latin typeface="Montserrat" pitchFamily="2" charset="77"/>
              </a:rPr>
              <a:t> motivatie: </a:t>
            </a:r>
            <a:endParaRPr lang="nl-NL" dirty="0"/>
          </a:p>
        </p:txBody>
      </p:sp>
      <p:sp>
        <p:nvSpPr>
          <p:cNvPr id="3" name="Tijdelijke aanduiding voor inhoud 2">
            <a:extLst>
              <a:ext uri="{FF2B5EF4-FFF2-40B4-BE49-F238E27FC236}">
                <a16:creationId xmlns:a16="http://schemas.microsoft.com/office/drawing/2014/main" id="{9DA4CDF1-B364-4D02-9735-4729B757B588}"/>
              </a:ext>
            </a:extLst>
          </p:cNvPr>
          <p:cNvSpPr>
            <a:spLocks noGrp="1"/>
          </p:cNvSpPr>
          <p:nvPr>
            <p:ph idx="1"/>
          </p:nvPr>
        </p:nvSpPr>
        <p:spPr/>
        <p:txBody>
          <a:bodyPr>
            <a:normAutofit/>
          </a:bodyPr>
          <a:lstStyle/>
          <a:p>
            <a:r>
              <a:rPr lang="nl-NL" dirty="0">
                <a:solidFill>
                  <a:srgbClr val="0E153C"/>
                </a:solidFill>
                <a:latin typeface="Montserrat" pitchFamily="2" charset="77"/>
              </a:rPr>
              <a:t>B</a:t>
            </a:r>
            <a:r>
              <a:rPr lang="nl-NL" b="0" i="0" u="none" strike="noStrike" dirty="0">
                <a:solidFill>
                  <a:srgbClr val="0E153C"/>
                </a:solidFill>
                <a:effectLst/>
                <a:latin typeface="Montserrat" pitchFamily="2" charset="77"/>
              </a:rPr>
              <a:t>ij deze vorm van motivatie is iemand bereid om gedrag te veranderen, maar doet diegene dit nog niet vanuit eigen wil of interne drijfveren. Daarmee is de motivatie nog steeds extern gecontroleerd. Iemand is bijvoorbeeld gemotiveerd om zich aan de regels te houden of om te voldoen aan externe verwachtingen. Voorbeeld: bewegen om te voldoen aan een schoonheidsideaal of schuldig voelen om een afspraak om te komen niet na te komen.</a:t>
            </a:r>
          </a:p>
          <a:p>
            <a:r>
              <a:rPr lang="nl-NL" sz="1400" dirty="0">
                <a:solidFill>
                  <a:srgbClr val="0E153C"/>
                </a:solidFill>
                <a:latin typeface="Montserrat" pitchFamily="2" charset="77"/>
              </a:rPr>
              <a:t>Bron: </a:t>
            </a:r>
            <a:r>
              <a:rPr lang="nl-NL" sz="1400" dirty="0">
                <a:solidFill>
                  <a:srgbClr val="0E153C"/>
                </a:solidFill>
                <a:latin typeface="Montserrat" pitchFamily="2" charset="77"/>
                <a:hlinkClick r:id="rId2"/>
              </a:rPr>
              <a:t>https://www.allesoversport.nl/thema/gezonde-leefstijl/hoe-zorg-je-voor-de-juiste-motivatie-om-beweeggedrag-te-veranderen/</a:t>
            </a:r>
            <a:endParaRPr lang="nl-NL" sz="1400" dirty="0">
              <a:solidFill>
                <a:srgbClr val="0E153C"/>
              </a:solidFill>
              <a:latin typeface="Montserrat" pitchFamily="2" charset="77"/>
            </a:endParaRPr>
          </a:p>
          <a:p>
            <a:endParaRPr lang="nl-NL" b="0" i="0" u="none" strike="noStrike" dirty="0">
              <a:solidFill>
                <a:srgbClr val="0E153C"/>
              </a:solidFill>
              <a:effectLst/>
              <a:latin typeface="Montserrat" pitchFamily="2" charset="77"/>
            </a:endParaRPr>
          </a:p>
          <a:p>
            <a:endParaRPr lang="nl-NL" dirty="0"/>
          </a:p>
        </p:txBody>
      </p:sp>
    </p:spTree>
    <p:extLst>
      <p:ext uri="{BB962C8B-B14F-4D97-AF65-F5344CB8AC3E}">
        <p14:creationId xmlns:p14="http://schemas.microsoft.com/office/powerpoint/2010/main" val="314357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85407C-232A-DF4A-9ACD-A1C377AC11D0}"/>
              </a:ext>
            </a:extLst>
          </p:cNvPr>
          <p:cNvSpPr>
            <a:spLocks noGrp="1"/>
          </p:cNvSpPr>
          <p:nvPr>
            <p:ph type="title"/>
          </p:nvPr>
        </p:nvSpPr>
        <p:spPr>
          <a:xfrm>
            <a:off x="838200" y="459863"/>
            <a:ext cx="10515600" cy="1004594"/>
          </a:xfrm>
        </p:spPr>
        <p:txBody>
          <a:bodyPr>
            <a:normAutofit/>
          </a:bodyPr>
          <a:lstStyle/>
          <a:p>
            <a:pPr algn="ctr"/>
            <a:r>
              <a:rPr lang="nl-NL">
                <a:solidFill>
                  <a:srgbClr val="FFFFFF"/>
                </a:solidFill>
              </a:rPr>
              <a:t>IBS</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8ABF3A9A-391C-456A-ABA0-D2D21DFEFA77}"/>
              </a:ext>
            </a:extLst>
          </p:cNvPr>
          <p:cNvGraphicFramePr>
            <a:graphicFrameLocks noGrp="1"/>
          </p:cNvGraphicFramePr>
          <p:nvPr>
            <p:ph idx="1"/>
            <p:extLst>
              <p:ext uri="{D42A27DB-BD31-4B8C-83A1-F6EECF244321}">
                <p14:modId xmlns:p14="http://schemas.microsoft.com/office/powerpoint/2010/main" val="453346894"/>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8624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00938-2937-C062-1631-5748655ACD5E}"/>
              </a:ext>
            </a:extLst>
          </p:cNvPr>
          <p:cNvSpPr>
            <a:spLocks noGrp="1"/>
          </p:cNvSpPr>
          <p:nvPr>
            <p:ph type="title"/>
          </p:nvPr>
        </p:nvSpPr>
        <p:spPr/>
        <p:txBody>
          <a:bodyPr/>
          <a:lstStyle/>
          <a:p>
            <a:r>
              <a:rPr lang="nl-NL" dirty="0">
                <a:solidFill>
                  <a:srgbClr val="0E153C"/>
                </a:solidFill>
                <a:latin typeface="Montserrat" pitchFamily="2" charset="77"/>
              </a:rPr>
              <a:t>Geïdentificeerde motivatie: </a:t>
            </a:r>
            <a:endParaRPr lang="nl-NL" dirty="0"/>
          </a:p>
        </p:txBody>
      </p:sp>
      <p:sp>
        <p:nvSpPr>
          <p:cNvPr id="3" name="Tijdelijke aanduiding voor inhoud 2">
            <a:extLst>
              <a:ext uri="{FF2B5EF4-FFF2-40B4-BE49-F238E27FC236}">
                <a16:creationId xmlns:a16="http://schemas.microsoft.com/office/drawing/2014/main" id="{2DD4682A-B2DC-ED38-0A1C-FB1101D09AD3}"/>
              </a:ext>
            </a:extLst>
          </p:cNvPr>
          <p:cNvSpPr>
            <a:spLocks noGrp="1"/>
          </p:cNvSpPr>
          <p:nvPr>
            <p:ph idx="1"/>
          </p:nvPr>
        </p:nvSpPr>
        <p:spPr/>
        <p:txBody>
          <a:bodyPr>
            <a:normAutofit/>
          </a:bodyPr>
          <a:lstStyle/>
          <a:p>
            <a:r>
              <a:rPr lang="nl-NL" dirty="0">
                <a:solidFill>
                  <a:srgbClr val="0E153C"/>
                </a:solidFill>
                <a:latin typeface="Montserrat" pitchFamily="2" charset="77"/>
              </a:rPr>
              <a:t>G</a:t>
            </a:r>
            <a:r>
              <a:rPr lang="nl-NL" b="0" i="0" u="none" strike="noStrike" dirty="0">
                <a:solidFill>
                  <a:srgbClr val="0E153C"/>
                </a:solidFill>
                <a:effectLst/>
                <a:latin typeface="Montserrat" pitchFamily="2" charset="77"/>
              </a:rPr>
              <a:t>eïdentificeerde motivatie komt meer vanuit de persoon zelf. Iemand is gemotiveerd omdat diegene beseft dat het nieuwe gedrag iets oplevert of wat goeds brengt. Voorbeeld: iemand is gemotiveerd om te bewegen zodat conditie verbetert of om lekkerder in zijn of haar vel te zitten. Deze vorm van motivatie is meer autonoom omdat iemand zichzelf aanzet tot het veranderen van gedrag om het gewenste doel te bereiken.</a:t>
            </a:r>
          </a:p>
          <a:p>
            <a:r>
              <a:rPr lang="nl-NL" sz="1400" dirty="0">
                <a:solidFill>
                  <a:srgbClr val="0E153C"/>
                </a:solidFill>
                <a:latin typeface="Montserrat" pitchFamily="2" charset="77"/>
              </a:rPr>
              <a:t>Bron: </a:t>
            </a:r>
            <a:r>
              <a:rPr lang="nl-NL" sz="1400" dirty="0">
                <a:solidFill>
                  <a:srgbClr val="0E153C"/>
                </a:solidFill>
                <a:latin typeface="Montserrat" pitchFamily="2" charset="77"/>
                <a:hlinkClick r:id="rId2"/>
              </a:rPr>
              <a:t>https://www.allesoversport.nl/thema/gezonde-leefstijl/hoe-zorg-je-voor-de-juiste-motivatie-om-beweeggedrag-te-veranderen/</a:t>
            </a:r>
            <a:endParaRPr lang="nl-NL" sz="1400" dirty="0">
              <a:solidFill>
                <a:srgbClr val="0E153C"/>
              </a:solidFill>
              <a:latin typeface="Montserrat" pitchFamily="2" charset="77"/>
            </a:endParaRPr>
          </a:p>
          <a:p>
            <a:endParaRPr lang="nl-NL" b="0" i="0" u="none" strike="noStrike" dirty="0">
              <a:solidFill>
                <a:srgbClr val="0E153C"/>
              </a:solidFill>
              <a:effectLst/>
              <a:latin typeface="Montserrat" pitchFamily="2" charset="77"/>
            </a:endParaRPr>
          </a:p>
          <a:p>
            <a:endParaRPr lang="nl-NL" dirty="0"/>
          </a:p>
        </p:txBody>
      </p:sp>
    </p:spTree>
    <p:extLst>
      <p:ext uri="{BB962C8B-B14F-4D97-AF65-F5344CB8AC3E}">
        <p14:creationId xmlns:p14="http://schemas.microsoft.com/office/powerpoint/2010/main" val="3668248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761E3-80A5-2A1D-C3D5-DB9385526775}"/>
              </a:ext>
            </a:extLst>
          </p:cNvPr>
          <p:cNvSpPr>
            <a:spLocks noGrp="1"/>
          </p:cNvSpPr>
          <p:nvPr>
            <p:ph type="title"/>
          </p:nvPr>
        </p:nvSpPr>
        <p:spPr/>
        <p:txBody>
          <a:bodyPr/>
          <a:lstStyle/>
          <a:p>
            <a:r>
              <a:rPr lang="nl-NL" dirty="0">
                <a:solidFill>
                  <a:srgbClr val="0E153C"/>
                </a:solidFill>
                <a:latin typeface="Montserrat" pitchFamily="2" charset="77"/>
              </a:rPr>
              <a:t>Geïntegreerde motivatie</a:t>
            </a:r>
            <a:endParaRPr lang="nl-NL" dirty="0"/>
          </a:p>
        </p:txBody>
      </p:sp>
      <p:sp>
        <p:nvSpPr>
          <p:cNvPr id="3" name="Tijdelijke aanduiding voor inhoud 2">
            <a:extLst>
              <a:ext uri="{FF2B5EF4-FFF2-40B4-BE49-F238E27FC236}">
                <a16:creationId xmlns:a16="http://schemas.microsoft.com/office/drawing/2014/main" id="{217172CE-35A8-64D7-4BF0-4A0A3E306C19}"/>
              </a:ext>
            </a:extLst>
          </p:cNvPr>
          <p:cNvSpPr>
            <a:spLocks noGrp="1"/>
          </p:cNvSpPr>
          <p:nvPr>
            <p:ph idx="1"/>
          </p:nvPr>
        </p:nvSpPr>
        <p:spPr/>
        <p:txBody>
          <a:bodyPr/>
          <a:lstStyle/>
          <a:p>
            <a:r>
              <a:rPr lang="nl-NL" dirty="0">
                <a:solidFill>
                  <a:srgbClr val="0E153C"/>
                </a:solidFill>
                <a:latin typeface="Montserrat" pitchFamily="2" charset="77"/>
              </a:rPr>
              <a:t>D</a:t>
            </a:r>
            <a:r>
              <a:rPr lang="nl-NL" b="0" i="0" u="none" strike="noStrike" dirty="0">
                <a:solidFill>
                  <a:srgbClr val="0E153C"/>
                </a:solidFill>
                <a:effectLst/>
                <a:latin typeface="Montserrat" pitchFamily="2" charset="77"/>
              </a:rPr>
              <a:t>e meest autonome vorm van extrinsieke motivatie is geïntegreerde motivatie. Hierbij is iemand gemotiveerd om gedrag te veranderen omdat het gewenste gedrag als onderdeel van iemands identiteit wordt gezien. Iemand is gemotiveerd om meer te bewegen omdat dit past bij zijn of haar identiteit als sporter. Voorbeeld: ‘Ik ga naar de sportschool omdat ik mezelf beschouw als een sporter’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E153C"/>
                </a:solidFill>
                <a:effectLst/>
                <a:uLnTx/>
                <a:uFillTx/>
                <a:latin typeface="Montserrat" pitchFamily="2" charset="77"/>
                <a:ea typeface="+mn-ea"/>
                <a:cs typeface="+mn-cs"/>
              </a:rPr>
              <a:t>Bron: </a:t>
            </a:r>
            <a:r>
              <a:rPr kumimoji="0" lang="nl-NL" sz="1400" b="0" i="0" u="none" strike="noStrike" kern="1200" cap="none" spc="0" normalizeH="0" baseline="0" noProof="0" dirty="0">
                <a:ln>
                  <a:noFill/>
                </a:ln>
                <a:solidFill>
                  <a:srgbClr val="0E153C"/>
                </a:solidFill>
                <a:effectLst/>
                <a:uLnTx/>
                <a:uFillTx/>
                <a:latin typeface="Montserrat" pitchFamily="2" charset="77"/>
                <a:ea typeface="+mn-ea"/>
                <a:cs typeface="+mn-cs"/>
                <a:hlinkClick r:id="rId2"/>
              </a:rPr>
              <a:t>https://www.allesoversport.nl/thema/gezonde-leefstijl/hoe-zorg-je-voor-de-juiste-motivatie-om-beweeggedrag-te-veranderen/</a:t>
            </a:r>
            <a:endParaRPr kumimoji="0" lang="nl-NL" sz="1400" b="0" i="0" u="none" strike="noStrike" kern="1200" cap="none" spc="0" normalizeH="0" baseline="0" noProof="0" dirty="0">
              <a:ln>
                <a:noFill/>
              </a:ln>
              <a:solidFill>
                <a:srgbClr val="0E153C"/>
              </a:solidFill>
              <a:effectLst/>
              <a:uLnTx/>
              <a:uFillTx/>
              <a:latin typeface="Montserrat" pitchFamily="2" charset="77"/>
              <a:ea typeface="+mn-ea"/>
              <a:cs typeface="+mn-cs"/>
            </a:endParaRPr>
          </a:p>
          <a:p>
            <a:pPr marL="0" indent="0">
              <a:buNone/>
            </a:pPr>
            <a:endParaRPr lang="nl-NL" dirty="0"/>
          </a:p>
        </p:txBody>
      </p:sp>
    </p:spTree>
    <p:extLst>
      <p:ext uri="{BB962C8B-B14F-4D97-AF65-F5344CB8AC3E}">
        <p14:creationId xmlns:p14="http://schemas.microsoft.com/office/powerpoint/2010/main" val="4102506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3C1DB7-A0CF-F0B7-5081-B00BF69986E2}"/>
              </a:ext>
            </a:extLst>
          </p:cNvPr>
          <p:cNvSpPr>
            <a:spLocks noGrp="1"/>
          </p:cNvSpPr>
          <p:nvPr>
            <p:ph type="title"/>
          </p:nvPr>
        </p:nvSpPr>
        <p:spPr/>
        <p:txBody>
          <a:bodyPr/>
          <a:lstStyle/>
          <a:p>
            <a:r>
              <a:rPr lang="nl-NL" dirty="0">
                <a:solidFill>
                  <a:srgbClr val="0E153C"/>
                </a:solidFill>
                <a:latin typeface="Montserrat" pitchFamily="2" charset="77"/>
              </a:rPr>
              <a:t>Intrinsiek gemotiveerd: </a:t>
            </a:r>
            <a:endParaRPr lang="nl-NL" dirty="0"/>
          </a:p>
        </p:txBody>
      </p:sp>
      <p:sp>
        <p:nvSpPr>
          <p:cNvPr id="3" name="Tijdelijke aanduiding voor inhoud 2">
            <a:extLst>
              <a:ext uri="{FF2B5EF4-FFF2-40B4-BE49-F238E27FC236}">
                <a16:creationId xmlns:a16="http://schemas.microsoft.com/office/drawing/2014/main" id="{27BA80A6-34FF-FC77-CC58-32D9ABD8AF8C}"/>
              </a:ext>
            </a:extLst>
          </p:cNvPr>
          <p:cNvSpPr>
            <a:spLocks noGrp="1"/>
          </p:cNvSpPr>
          <p:nvPr>
            <p:ph idx="1"/>
          </p:nvPr>
        </p:nvSpPr>
        <p:spPr/>
        <p:txBody>
          <a:bodyPr/>
          <a:lstStyle/>
          <a:p>
            <a:r>
              <a:rPr lang="nl-NL" dirty="0">
                <a:solidFill>
                  <a:srgbClr val="0E153C"/>
                </a:solidFill>
                <a:latin typeface="Montserrat" pitchFamily="2" charset="77"/>
              </a:rPr>
              <a:t>I</a:t>
            </a:r>
            <a:r>
              <a:rPr lang="nl-NL" b="0" i="0" u="none" strike="noStrike" dirty="0">
                <a:solidFill>
                  <a:srgbClr val="0E153C"/>
                </a:solidFill>
                <a:effectLst/>
                <a:latin typeface="Montserrat" pitchFamily="2" charset="77"/>
              </a:rPr>
              <a:t>ntrinsieke motivatie is de volledig autonome motivatie die helemaal vanuit iemand zelf komt. Als iemand intrinsiek gemotiveerd is, voert diegene gedrag uit omdat het leuk is, voldoening geeft of het zelf interessant vindt. Voorbeeld: iemand gaat voetballen omdat hij het leuk vindt.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E153C"/>
                </a:solidFill>
                <a:effectLst/>
                <a:uLnTx/>
                <a:uFillTx/>
                <a:latin typeface="Montserrat" pitchFamily="2" charset="77"/>
                <a:ea typeface="+mn-ea"/>
                <a:cs typeface="+mn-cs"/>
              </a:rPr>
              <a:t>Bron: </a:t>
            </a:r>
            <a:r>
              <a:rPr kumimoji="0" lang="nl-NL" sz="1400" b="0" i="0" u="none" strike="noStrike" kern="1200" cap="none" spc="0" normalizeH="0" baseline="0" noProof="0" dirty="0">
                <a:ln>
                  <a:noFill/>
                </a:ln>
                <a:solidFill>
                  <a:srgbClr val="0E153C"/>
                </a:solidFill>
                <a:effectLst/>
                <a:uLnTx/>
                <a:uFillTx/>
                <a:latin typeface="Montserrat" pitchFamily="2" charset="77"/>
                <a:ea typeface="+mn-ea"/>
                <a:cs typeface="+mn-cs"/>
                <a:hlinkClick r:id="rId2"/>
              </a:rPr>
              <a:t>https://www.allesoversport.nl/thema/gezonde-leefstijl/hoe-zorg-je-voor-de-juiste-motivatie-om-beweeggedrag-te-veranderen/</a:t>
            </a:r>
            <a:endParaRPr kumimoji="0" lang="nl-NL" sz="1400" b="0" i="0" u="none" strike="noStrike" kern="1200" cap="none" spc="0" normalizeH="0" baseline="0" noProof="0" dirty="0">
              <a:ln>
                <a:noFill/>
              </a:ln>
              <a:solidFill>
                <a:srgbClr val="0E153C"/>
              </a:solidFill>
              <a:effectLst/>
              <a:uLnTx/>
              <a:uFillTx/>
              <a:latin typeface="Montserrat" pitchFamily="2" charset="77"/>
              <a:ea typeface="+mn-ea"/>
              <a:cs typeface="+mn-cs"/>
            </a:endParaRPr>
          </a:p>
          <a:p>
            <a:pPr marL="0" indent="0">
              <a:buNone/>
            </a:pPr>
            <a:endParaRPr lang="nl-NL" b="0" i="0" u="none" strike="noStrike" dirty="0">
              <a:solidFill>
                <a:srgbClr val="0E153C"/>
              </a:solidFill>
              <a:effectLst/>
              <a:latin typeface="Montserrat" pitchFamily="2" charset="77"/>
            </a:endParaRPr>
          </a:p>
          <a:p>
            <a:endParaRPr lang="nl-NL" dirty="0"/>
          </a:p>
        </p:txBody>
      </p:sp>
    </p:spTree>
    <p:extLst>
      <p:ext uri="{BB962C8B-B14F-4D97-AF65-F5344CB8AC3E}">
        <p14:creationId xmlns:p14="http://schemas.microsoft.com/office/powerpoint/2010/main" val="148488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1EA60-450E-596E-17F8-329B1724807B}"/>
              </a:ext>
            </a:extLst>
          </p:cNvPr>
          <p:cNvSpPr>
            <a:spLocks noGrp="1"/>
          </p:cNvSpPr>
          <p:nvPr>
            <p:ph type="title"/>
          </p:nvPr>
        </p:nvSpPr>
        <p:spPr/>
        <p:txBody>
          <a:bodyPr/>
          <a:lstStyle/>
          <a:p>
            <a:r>
              <a:rPr lang="nl-NL" dirty="0"/>
              <a:t>Ondersteuning</a:t>
            </a:r>
          </a:p>
        </p:txBody>
      </p:sp>
      <p:pic>
        <p:nvPicPr>
          <p:cNvPr id="2050" name="Picture 2">
            <a:extLst>
              <a:ext uri="{FF2B5EF4-FFF2-40B4-BE49-F238E27FC236}">
                <a16:creationId xmlns:a16="http://schemas.microsoft.com/office/drawing/2014/main" id="{9D727B53-0F11-177F-D1D2-8F87EE8748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4884" y="1825625"/>
            <a:ext cx="8322231"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B42B00E8-4725-7526-9B23-EB14F3DF7574}"/>
              </a:ext>
            </a:extLst>
          </p:cNvPr>
          <p:cNvSpPr txBox="1"/>
          <p:nvPr/>
        </p:nvSpPr>
        <p:spPr>
          <a:xfrm>
            <a:off x="1934884" y="6119336"/>
            <a:ext cx="6098582" cy="738664"/>
          </a:xfrm>
          <a:prstGeom prst="rect">
            <a:avLst/>
          </a:prstGeom>
          <a:noFill/>
        </p:spPr>
        <p:txBody>
          <a:bodyPr wrap="square">
            <a:spAutoFit/>
          </a:bodyPr>
          <a:lstStyle/>
          <a:p>
            <a:r>
              <a:rPr lang="nl-NL" sz="1400" dirty="0">
                <a:solidFill>
                  <a:srgbClr val="0E153C"/>
                </a:solidFill>
                <a:latin typeface="Montserrat" pitchFamily="2" charset="77"/>
              </a:rPr>
              <a:t>Bron: </a:t>
            </a:r>
            <a:r>
              <a:rPr lang="nl-NL" sz="1400" dirty="0">
                <a:solidFill>
                  <a:srgbClr val="0E153C"/>
                </a:solidFill>
                <a:latin typeface="Montserrat" pitchFamily="2" charset="77"/>
                <a:hlinkClick r:id="rId3"/>
              </a:rPr>
              <a:t>https://www.allesoversport.nl/thema/gezonde-leefstijl/hoe-zorg-je-voor-de-juiste-motivatie-om-beweeggedrag-te-veranderen/</a:t>
            </a:r>
            <a:endParaRPr lang="nl-NL" sz="1400" dirty="0">
              <a:solidFill>
                <a:srgbClr val="0E153C"/>
              </a:solidFill>
              <a:latin typeface="Montserrat" pitchFamily="2" charset="77"/>
            </a:endParaRPr>
          </a:p>
        </p:txBody>
      </p:sp>
    </p:spTree>
    <p:extLst>
      <p:ext uri="{BB962C8B-B14F-4D97-AF65-F5344CB8AC3E}">
        <p14:creationId xmlns:p14="http://schemas.microsoft.com/office/powerpoint/2010/main" val="41680925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734317-DA12-5019-8824-9F0A3A9E3FFA}"/>
              </a:ext>
            </a:extLst>
          </p:cNvPr>
          <p:cNvSpPr>
            <a:spLocks noGrp="1"/>
          </p:cNvSpPr>
          <p:nvPr>
            <p:ph type="title"/>
          </p:nvPr>
        </p:nvSpPr>
        <p:spPr/>
        <p:txBody>
          <a:bodyPr/>
          <a:lstStyle/>
          <a:p>
            <a:r>
              <a:rPr lang="nl-NL" dirty="0"/>
              <a:t>Ondersteuning</a:t>
            </a:r>
          </a:p>
        </p:txBody>
      </p:sp>
      <p:sp>
        <p:nvSpPr>
          <p:cNvPr id="3" name="Tijdelijke aanduiding voor inhoud 2">
            <a:extLst>
              <a:ext uri="{FF2B5EF4-FFF2-40B4-BE49-F238E27FC236}">
                <a16:creationId xmlns:a16="http://schemas.microsoft.com/office/drawing/2014/main" id="{F0EAA036-3CDB-D063-954D-E02775DA7694}"/>
              </a:ext>
            </a:extLst>
          </p:cNvPr>
          <p:cNvSpPr>
            <a:spLocks noGrp="1"/>
          </p:cNvSpPr>
          <p:nvPr>
            <p:ph idx="1"/>
          </p:nvPr>
        </p:nvSpPr>
        <p:spPr/>
        <p:txBody>
          <a:bodyPr/>
          <a:lstStyle/>
          <a:p>
            <a:pPr algn="l">
              <a:buFont typeface="Arial" panose="020B0604020202020204" pitchFamily="34" charset="0"/>
              <a:buChar char="•"/>
            </a:pPr>
            <a:r>
              <a:rPr lang="nl-NL" b="0" i="0" u="none" strike="noStrike" dirty="0">
                <a:solidFill>
                  <a:srgbClr val="0E153C"/>
                </a:solidFill>
                <a:effectLst/>
                <a:latin typeface="Montserrat" pitchFamily="2" charset="77"/>
              </a:rPr>
              <a:t>Autonomie: iemand heeft de vrijheid om gedrag naar eigen inzicht uit te voeren en heeft invloed op wat hij of zij doet.</a:t>
            </a:r>
          </a:p>
          <a:p>
            <a:pPr algn="l">
              <a:buFont typeface="Arial" panose="020B0604020202020204" pitchFamily="34" charset="0"/>
              <a:buChar char="•"/>
            </a:pPr>
            <a:r>
              <a:rPr lang="nl-NL" b="0" i="0" u="none" strike="noStrike" dirty="0">
                <a:solidFill>
                  <a:srgbClr val="0E153C"/>
                </a:solidFill>
                <a:effectLst/>
                <a:latin typeface="Montserrat" pitchFamily="2" charset="77"/>
              </a:rPr>
              <a:t>Gevoel van competentie: het vertrouwen van een individu dat hij of zij in staat is het gedrag uit te voeren. </a:t>
            </a:r>
          </a:p>
          <a:p>
            <a:pPr algn="l">
              <a:buFont typeface="Arial" panose="020B0604020202020204" pitchFamily="34" charset="0"/>
              <a:buChar char="•"/>
            </a:pPr>
            <a:r>
              <a:rPr lang="nl-NL" b="0" i="0" u="none" strike="noStrike" dirty="0">
                <a:solidFill>
                  <a:srgbClr val="0E153C"/>
                </a:solidFill>
                <a:effectLst/>
                <a:latin typeface="Montserrat" pitchFamily="2" charset="77"/>
              </a:rPr>
              <a:t>Verbondenheid: de verbondenheid met de omgeving, ofwel het vertrouwen dat iemand voelt te hebben van anderen.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sz="1400" b="0" i="0" u="none" strike="noStrike" kern="1200" cap="none" spc="0" normalizeH="0" baseline="0" noProof="0" dirty="0">
                <a:ln>
                  <a:noFill/>
                </a:ln>
                <a:solidFill>
                  <a:srgbClr val="0E153C"/>
                </a:solidFill>
                <a:effectLst/>
                <a:uLnTx/>
                <a:uFillTx/>
                <a:latin typeface="Montserrat" pitchFamily="2" charset="77"/>
                <a:ea typeface="+mn-ea"/>
                <a:cs typeface="+mn-cs"/>
              </a:rPr>
              <a:t>Bron: </a:t>
            </a:r>
            <a:r>
              <a:rPr kumimoji="0" lang="nl-NL" sz="1400" b="0" i="0" u="none" strike="noStrike" kern="1200" cap="none" spc="0" normalizeH="0" baseline="0" noProof="0" dirty="0">
                <a:ln>
                  <a:noFill/>
                </a:ln>
                <a:solidFill>
                  <a:srgbClr val="0E153C"/>
                </a:solidFill>
                <a:effectLst/>
                <a:uLnTx/>
                <a:uFillTx/>
                <a:latin typeface="Montserrat" pitchFamily="2" charset="77"/>
                <a:ea typeface="+mn-ea"/>
                <a:cs typeface="+mn-cs"/>
                <a:hlinkClick r:id="rId2"/>
              </a:rPr>
              <a:t>https://www.allesoversport.nl/thema/gezonde-leefstijl/hoe-zorg-je-voor-de-juiste-motivatie-om-beweeggedrag-te-veranderen/</a:t>
            </a:r>
            <a:endParaRPr kumimoji="0" lang="nl-NL" sz="1400" b="0" i="0" u="none" strike="noStrike" kern="1200" cap="none" spc="0" normalizeH="0" baseline="0" noProof="0" dirty="0">
              <a:ln>
                <a:noFill/>
              </a:ln>
              <a:solidFill>
                <a:srgbClr val="0E153C"/>
              </a:solidFill>
              <a:effectLst/>
              <a:uLnTx/>
              <a:uFillTx/>
              <a:latin typeface="Montserrat" pitchFamily="2" charset="77"/>
              <a:ea typeface="+mn-ea"/>
              <a:cs typeface="+mn-cs"/>
            </a:endParaRPr>
          </a:p>
          <a:p>
            <a:pPr marL="0" indent="0" algn="l">
              <a:buNone/>
            </a:pPr>
            <a:endParaRPr lang="nl-NL" b="0" i="0" u="none" strike="noStrike" dirty="0">
              <a:solidFill>
                <a:srgbClr val="0E153C"/>
              </a:solidFill>
              <a:effectLst/>
              <a:latin typeface="Montserrat" pitchFamily="2" charset="77"/>
            </a:endParaRPr>
          </a:p>
          <a:p>
            <a:endParaRPr lang="nl-NL" dirty="0"/>
          </a:p>
        </p:txBody>
      </p:sp>
    </p:spTree>
    <p:extLst>
      <p:ext uri="{BB962C8B-B14F-4D97-AF65-F5344CB8AC3E}">
        <p14:creationId xmlns:p14="http://schemas.microsoft.com/office/powerpoint/2010/main" val="3026282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054FA-3E84-D64C-B55F-A1838EEB923F}"/>
              </a:ext>
            </a:extLst>
          </p:cNvPr>
          <p:cNvSpPr>
            <a:spLocks noGrp="1"/>
          </p:cNvSpPr>
          <p:nvPr>
            <p:ph type="title"/>
          </p:nvPr>
        </p:nvSpPr>
        <p:spPr/>
        <p:txBody>
          <a:bodyPr/>
          <a:lstStyle/>
          <a:p>
            <a:r>
              <a:rPr lang="nl-NL" dirty="0"/>
              <a:t>Nederlandse beweegrichtlijnen</a:t>
            </a:r>
          </a:p>
        </p:txBody>
      </p:sp>
      <p:pic>
        <p:nvPicPr>
          <p:cNvPr id="5" name="Tijdelijke aanduiding voor inhoud 4">
            <a:extLst>
              <a:ext uri="{FF2B5EF4-FFF2-40B4-BE49-F238E27FC236}">
                <a16:creationId xmlns:a16="http://schemas.microsoft.com/office/drawing/2014/main" id="{D2AF67E1-7FE1-AC46-8470-A9281A48F781}"/>
              </a:ext>
            </a:extLst>
          </p:cNvPr>
          <p:cNvPicPr>
            <a:picLocks noGrp="1" noChangeAspect="1"/>
          </p:cNvPicPr>
          <p:nvPr>
            <p:ph idx="1"/>
          </p:nvPr>
        </p:nvPicPr>
        <p:blipFill>
          <a:blip r:embed="rId3"/>
          <a:stretch>
            <a:fillRect/>
          </a:stretch>
        </p:blipFill>
        <p:spPr>
          <a:xfrm>
            <a:off x="677862" y="1523297"/>
            <a:ext cx="10037029" cy="4508821"/>
          </a:xfrm>
        </p:spPr>
      </p:pic>
      <p:sp>
        <p:nvSpPr>
          <p:cNvPr id="3" name="Rechthoek 2">
            <a:extLst>
              <a:ext uri="{FF2B5EF4-FFF2-40B4-BE49-F238E27FC236}">
                <a16:creationId xmlns:a16="http://schemas.microsoft.com/office/drawing/2014/main" id="{A76AB82C-6033-7C44-8FA1-7C03CB7026F7}"/>
              </a:ext>
            </a:extLst>
          </p:cNvPr>
          <p:cNvSpPr/>
          <p:nvPr/>
        </p:nvSpPr>
        <p:spPr>
          <a:xfrm>
            <a:off x="3677985" y="6063734"/>
            <a:ext cx="2066591"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Beweegrichtlijnen</a:t>
            </a: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081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BC04E04-4E05-0941-B3B3-D18495E614B6}"/>
              </a:ext>
            </a:extLst>
          </p:cNvPr>
          <p:cNvSpPr>
            <a:spLocks noGrp="1"/>
          </p:cNvSpPr>
          <p:nvPr>
            <p:ph type="title"/>
          </p:nvPr>
        </p:nvSpPr>
        <p:spPr>
          <a:xfrm>
            <a:off x="643467" y="321734"/>
            <a:ext cx="10905066" cy="1135737"/>
          </a:xfrm>
        </p:spPr>
        <p:txBody>
          <a:bodyPr vert="horz" lIns="91440" tIns="45720" rIns="91440" bIns="45720" rtlCol="0">
            <a:normAutofit/>
          </a:bodyPr>
          <a:lstStyle/>
          <a:p>
            <a:r>
              <a:rPr lang="en-US" sz="3600" dirty="0" err="1"/>
              <a:t>Zitpandemie</a:t>
            </a:r>
            <a:r>
              <a:rPr lang="en-US" sz="3600" dirty="0"/>
              <a:t>, </a:t>
            </a:r>
            <a:r>
              <a:rPr lang="en-US" sz="3600" dirty="0" err="1"/>
              <a:t>bekijk</a:t>
            </a:r>
            <a:r>
              <a:rPr lang="en-US" sz="3600" dirty="0"/>
              <a:t> het </a:t>
            </a:r>
            <a:r>
              <a:rPr lang="en-US" sz="3600" dirty="0" err="1"/>
              <a:t>filmpje</a:t>
            </a:r>
            <a:endParaRPr lang="en-US" sz="3600" dirty="0"/>
          </a:p>
        </p:txBody>
      </p:sp>
      <p:sp>
        <p:nvSpPr>
          <p:cNvPr id="9" name="Content Placeholder 8">
            <a:extLst>
              <a:ext uri="{FF2B5EF4-FFF2-40B4-BE49-F238E27FC236}">
                <a16:creationId xmlns:a16="http://schemas.microsoft.com/office/drawing/2014/main" id="{BB1A198D-16BC-453E-8BE3-A5A9A112A7DB}"/>
              </a:ext>
            </a:extLst>
          </p:cNvPr>
          <p:cNvSpPr>
            <a:spLocks noGrp="1"/>
          </p:cNvSpPr>
          <p:nvPr>
            <p:ph idx="1"/>
          </p:nvPr>
        </p:nvSpPr>
        <p:spPr>
          <a:xfrm>
            <a:off x="643468" y="1782981"/>
            <a:ext cx="5158815" cy="4531872"/>
          </a:xfrm>
        </p:spPr>
        <p:txBody>
          <a:bodyPr>
            <a:normAutofit/>
          </a:bodyPr>
          <a:lstStyle/>
          <a:p>
            <a:r>
              <a:rPr lang="en-US" dirty="0">
                <a:hlinkClick r:id="rId2"/>
              </a:rPr>
              <a:t>https://youtu.be/cxsbVA2mtsI</a:t>
            </a:r>
            <a:endParaRPr lang="en-US" dirty="0"/>
          </a:p>
          <a:p>
            <a:r>
              <a:rPr lang="en-US" dirty="0"/>
              <a:t>Wat </a:t>
            </a:r>
            <a:r>
              <a:rPr lang="en-US" dirty="0" err="1"/>
              <a:t>zijn</a:t>
            </a:r>
            <a:r>
              <a:rPr lang="en-US" dirty="0"/>
              <a:t> </a:t>
            </a:r>
            <a:r>
              <a:rPr lang="en-US" dirty="0" err="1"/>
              <a:t>problemen</a:t>
            </a:r>
            <a:r>
              <a:rPr lang="en-US" dirty="0"/>
              <a:t> </a:t>
            </a:r>
            <a:r>
              <a:rPr lang="en-US" dirty="0" err="1"/>
              <a:t>waar</a:t>
            </a:r>
            <a:r>
              <a:rPr lang="en-US" dirty="0"/>
              <a:t> Bert mee </a:t>
            </a:r>
            <a:r>
              <a:rPr lang="en-US" dirty="0" err="1"/>
              <a:t>te</a:t>
            </a:r>
            <a:r>
              <a:rPr lang="en-US" dirty="0"/>
              <a:t> </a:t>
            </a:r>
            <a:r>
              <a:rPr lang="en-US" dirty="0" err="1"/>
              <a:t>maken</a:t>
            </a:r>
            <a:r>
              <a:rPr lang="en-US" dirty="0"/>
              <a:t> </a:t>
            </a:r>
            <a:r>
              <a:rPr lang="en-US" dirty="0" err="1"/>
              <a:t>heeft</a:t>
            </a:r>
            <a:r>
              <a:rPr lang="en-US" dirty="0"/>
              <a:t> </a:t>
            </a:r>
            <a:r>
              <a:rPr lang="en-US" dirty="0" err="1"/>
              <a:t>en</a:t>
            </a:r>
            <a:r>
              <a:rPr lang="en-US" dirty="0"/>
              <a:t> </a:t>
            </a:r>
            <a:r>
              <a:rPr lang="en-US" dirty="0" err="1"/>
              <a:t>bij</a:t>
            </a:r>
            <a:r>
              <a:rPr lang="en-US" dirty="0"/>
              <a:t> </a:t>
            </a:r>
            <a:r>
              <a:rPr lang="en-US" dirty="0" err="1"/>
              <a:t>welke</a:t>
            </a:r>
            <a:r>
              <a:rPr lang="en-US" dirty="0"/>
              <a:t> </a:t>
            </a:r>
            <a:r>
              <a:rPr lang="en-US" dirty="0" err="1"/>
              <a:t>stappen</a:t>
            </a:r>
            <a:r>
              <a:rPr lang="en-US" dirty="0"/>
              <a:t> </a:t>
            </a:r>
            <a:r>
              <a:rPr lang="en-US" dirty="0" err="1"/>
              <a:t>kun</a:t>
            </a:r>
            <a:r>
              <a:rPr lang="en-US" dirty="0"/>
              <a:t> je hem </a:t>
            </a:r>
            <a:r>
              <a:rPr lang="en-US" dirty="0" err="1"/>
              <a:t>begeleiden</a:t>
            </a:r>
            <a:r>
              <a:rPr lang="en-US" dirty="0"/>
              <a:t>?</a:t>
            </a:r>
          </a:p>
          <a:p>
            <a:pPr marL="0" indent="0">
              <a:buNone/>
            </a:pPr>
            <a:endParaRPr lang="en-US" dirty="0"/>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Tijdelijke aanduiding voor inhoud 4">
            <a:extLst>
              <a:ext uri="{FF2B5EF4-FFF2-40B4-BE49-F238E27FC236}">
                <a16:creationId xmlns:a16="http://schemas.microsoft.com/office/drawing/2014/main" id="{CA8D53F5-989E-294C-AF5F-79369F3DABEE}"/>
              </a:ext>
            </a:extLst>
          </p:cNvPr>
          <p:cNvPicPr>
            <a:picLocks noChangeAspect="1"/>
          </p:cNvPicPr>
          <p:nvPr/>
        </p:nvPicPr>
        <p:blipFill rotWithShape="1">
          <a:blip r:embed="rId3"/>
          <a:stretch/>
        </p:blipFill>
        <p:spPr>
          <a:xfrm>
            <a:off x="6743620" y="1782981"/>
            <a:ext cx="3356612" cy="4361892"/>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6659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5AD132-22B1-E14D-BA11-A57FFDA746D5}"/>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a:solidFill>
                  <a:schemeClr val="tx1"/>
                </a:solidFill>
                <a:latin typeface="+mj-lt"/>
                <a:ea typeface="+mj-ea"/>
                <a:cs typeface="+mj-cs"/>
              </a:rPr>
              <a:t>Waar kijk je? Welke tips heb je?</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descr="Afbeelding met teken, tekening, doos, rood&#10;&#10;Automatisch gegenereerde beschrijving">
            <a:extLst>
              <a:ext uri="{FF2B5EF4-FFF2-40B4-BE49-F238E27FC236}">
                <a16:creationId xmlns:a16="http://schemas.microsoft.com/office/drawing/2014/main" id="{16AB7A3C-F6A6-024F-9907-45DAA565A79D}"/>
              </a:ext>
            </a:extLst>
          </p:cNvPr>
          <p:cNvPicPr>
            <a:picLocks noGrp="1" noChangeAspect="1"/>
          </p:cNvPicPr>
          <p:nvPr>
            <p:ph idx="1"/>
          </p:nvPr>
        </p:nvPicPr>
        <p:blipFill rotWithShape="1">
          <a:blip r:embed="rId3"/>
          <a:stretch/>
        </p:blipFill>
        <p:spPr>
          <a:xfrm>
            <a:off x="5115888" y="640080"/>
            <a:ext cx="6291431" cy="5550408"/>
          </a:xfrm>
          <a:prstGeom prst="rect">
            <a:avLst/>
          </a:prstGeom>
        </p:spPr>
      </p:pic>
    </p:spTree>
    <p:extLst>
      <p:ext uri="{BB962C8B-B14F-4D97-AF65-F5344CB8AC3E}">
        <p14:creationId xmlns:p14="http://schemas.microsoft.com/office/powerpoint/2010/main" val="335720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D3EA6-2666-F747-9723-1C6600152BDE}"/>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kern="1200">
                <a:latin typeface="+mj-lt"/>
                <a:ea typeface="+mj-ea"/>
                <a:cs typeface="+mj-cs"/>
              </a:rPr>
              <a:t>Interessant </a:t>
            </a:r>
          </a:p>
        </p:txBody>
      </p:sp>
      <p:sp>
        <p:nvSpPr>
          <p:cNvPr id="4" name="Tijdelijke aanduiding voor inhoud 3">
            <a:extLst>
              <a:ext uri="{FF2B5EF4-FFF2-40B4-BE49-F238E27FC236}">
                <a16:creationId xmlns:a16="http://schemas.microsoft.com/office/drawing/2014/main" id="{03F65B3C-5CA0-974E-BEC5-444F537C73BD}"/>
              </a:ext>
            </a:extLst>
          </p:cNvPr>
          <p:cNvSpPr>
            <a:spLocks noGrp="1"/>
          </p:cNvSpPr>
          <p:nvPr>
            <p:ph idx="1"/>
          </p:nvPr>
        </p:nvSpPr>
        <p:spPr>
          <a:xfrm>
            <a:off x="4965431" y="2438400"/>
            <a:ext cx="6586489" cy="3785419"/>
          </a:xfrm>
        </p:spPr>
        <p:txBody>
          <a:bodyPr>
            <a:normAutofit/>
          </a:bodyPr>
          <a:lstStyle/>
          <a:p>
            <a:r>
              <a:rPr lang="nl-NL" sz="2000" dirty="0">
                <a:hlinkClick r:id="rId3"/>
              </a:rPr>
              <a:t>https://www.nieuwsvoordietisten.nl</a:t>
            </a:r>
            <a:endParaRPr lang="nl-NL" sz="2000" dirty="0"/>
          </a:p>
          <a:p>
            <a:r>
              <a:rPr lang="nl-NL" sz="2000" dirty="0">
                <a:hlinkClick r:id="rId4"/>
              </a:rPr>
              <a:t>https://www.nieuwsvoordietisten.nl/leefstijlcoaches/</a:t>
            </a:r>
          </a:p>
          <a:p>
            <a:r>
              <a:rPr lang="nl-NL" sz="2000" dirty="0">
                <a:hlinkClick r:id="rId4"/>
              </a:rPr>
              <a:t>https://www.nrc.nl/index/leven/</a:t>
            </a:r>
            <a:endParaRPr lang="nl-NL" sz="2000" dirty="0"/>
          </a:p>
          <a:p>
            <a:r>
              <a:rPr lang="nl-NL" sz="2000" dirty="0">
                <a:hlinkClick r:id="rId5"/>
              </a:rPr>
              <a:t>https://www.gezondheidsnet.nl/</a:t>
            </a:r>
            <a:endParaRPr lang="nl-NL" sz="2000" dirty="0"/>
          </a:p>
          <a:p>
            <a:r>
              <a:rPr lang="nl-NL" sz="2000" dirty="0">
                <a:hlinkClick r:id="rId6"/>
              </a:rPr>
              <a:t>https://www.voedingscentrum.nl/nl</a:t>
            </a:r>
            <a:endParaRPr lang="nl-NL" sz="2000" dirty="0"/>
          </a:p>
          <a:p>
            <a:r>
              <a:rPr lang="nl-NL" sz="2000" dirty="0">
                <a:hlinkClick r:id="rId7"/>
              </a:rPr>
              <a:t>https://www.kenniscentrumsportenbewegen.nl</a:t>
            </a:r>
            <a:endParaRPr lang="nl-NL" sz="2000" dirty="0"/>
          </a:p>
          <a:p>
            <a:r>
              <a:rPr lang="nl-NL" sz="2000" dirty="0">
                <a:hlinkClick r:id="rId8"/>
              </a:rPr>
              <a:t>https://www.voedingnu.nl</a:t>
            </a:r>
            <a:endParaRPr lang="nl-NL" sz="2000" dirty="0"/>
          </a:p>
          <a:p>
            <a:r>
              <a:rPr lang="nl-NL" sz="2000" dirty="0"/>
              <a:t>Podcasts via </a:t>
            </a:r>
            <a:r>
              <a:rPr lang="nl-NL" sz="2000" dirty="0" err="1"/>
              <a:t>spotify</a:t>
            </a:r>
            <a:endParaRPr lang="nl-NL" sz="2000" dirty="0"/>
          </a:p>
          <a:p>
            <a:pPr marL="0" indent="0">
              <a:buNone/>
            </a:pPr>
            <a:endParaRPr lang="nl-NL" sz="2000" dirty="0"/>
          </a:p>
          <a:p>
            <a:pPr marL="0" indent="0">
              <a:buNone/>
            </a:pPr>
            <a:endParaRPr lang="nl-NL" sz="2000" dirty="0"/>
          </a:p>
          <a:p>
            <a:endParaRPr lang="nl-NL" sz="2000" dirty="0"/>
          </a:p>
        </p:txBody>
      </p:sp>
      <p:pic>
        <p:nvPicPr>
          <p:cNvPr id="6" name="Picture 5">
            <a:extLst>
              <a:ext uri="{FF2B5EF4-FFF2-40B4-BE49-F238E27FC236}">
                <a16:creationId xmlns:a16="http://schemas.microsoft.com/office/drawing/2014/main" id="{7D2B93CF-7401-482D-B720-1EA9940638B1}"/>
              </a:ext>
            </a:extLst>
          </p:cNvPr>
          <p:cNvPicPr>
            <a:picLocks noChangeAspect="1"/>
          </p:cNvPicPr>
          <p:nvPr/>
        </p:nvPicPr>
        <p:blipFill rotWithShape="1">
          <a:blip r:embed="rId9"/>
          <a:srcRect l="14885" r="39996" b="-1"/>
          <a:stretch/>
        </p:blipFill>
        <p:spPr>
          <a:xfrm>
            <a:off x="20" y="10"/>
            <a:ext cx="4635571" cy="6857990"/>
          </a:xfrm>
          <a:prstGeom prst="rect">
            <a:avLst/>
          </a:prstGeom>
          <a:effectLst/>
        </p:spPr>
      </p:pic>
      <p:cxnSp>
        <p:nvCxnSpPr>
          <p:cNvPr id="7"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0A2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437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0">
            <a:extLst>
              <a:ext uri="{FF2B5EF4-FFF2-40B4-BE49-F238E27FC236}">
                <a16:creationId xmlns:a16="http://schemas.microsoft.com/office/drawing/2014/main" id="{D153EDB2-4AAD-43F4-AE78-4D326C8133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grpSp>
        <p:nvGrpSpPr>
          <p:cNvPr id="40" name="Group 32">
            <a:extLst>
              <a:ext uri="{FF2B5EF4-FFF2-40B4-BE49-F238E27FC236}">
                <a16:creationId xmlns:a16="http://schemas.microsoft.com/office/drawing/2014/main" id="{A3CB7779-72E2-4E92-AE18-6BBC335DD8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7625" y="0"/>
            <a:ext cx="11097905" cy="6858000"/>
            <a:chOff x="547625" y="0"/>
            <a:chExt cx="11097905" cy="6858000"/>
          </a:xfrm>
        </p:grpSpPr>
        <p:sp>
          <p:nvSpPr>
            <p:cNvPr id="34" name="Freeform: Shape 33">
              <a:extLst>
                <a:ext uri="{FF2B5EF4-FFF2-40B4-BE49-F238E27FC236}">
                  <a16:creationId xmlns:a16="http://schemas.microsoft.com/office/drawing/2014/main" id="{175B9DA5-08BD-40EA-B06C-3D3CCD06A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907575" y="0"/>
              <a:ext cx="10345003"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34">
              <a:extLst>
                <a:ext uri="{FF2B5EF4-FFF2-40B4-BE49-F238E27FC236}">
                  <a16:creationId xmlns:a16="http://schemas.microsoft.com/office/drawing/2014/main" id="{9EE62D72-11EF-40E9-BF23-0FCAEACDD7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70867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6" name="Freeform: Shape 35">
              <a:extLst>
                <a:ext uri="{FF2B5EF4-FFF2-40B4-BE49-F238E27FC236}">
                  <a16:creationId xmlns:a16="http://schemas.microsoft.com/office/drawing/2014/main" id="{676336F2-6633-4E26-8760-05F94D87D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75235"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39F3102E-7749-422F-8F51-A148252B8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547625" y="0"/>
              <a:ext cx="2209181" cy="6858000"/>
            </a:xfrm>
            <a:custGeom>
              <a:avLst/>
              <a:gdLst>
                <a:gd name="connsiteX0" fmla="*/ 955085 w 2209181"/>
                <a:gd name="connsiteY0" fmla="*/ 0 h 6858000"/>
                <a:gd name="connsiteX1" fmla="*/ 937727 w 2209181"/>
                <a:gd name="connsiteY1" fmla="*/ 0 h 6858000"/>
                <a:gd name="connsiteX2" fmla="*/ 963738 w 2209181"/>
                <a:gd name="connsiteY2" fmla="*/ 24346 h 6858000"/>
                <a:gd name="connsiteX3" fmla="*/ 2184004 w 2209181"/>
                <a:gd name="connsiteY3" fmla="*/ 3809420 h 6858000"/>
                <a:gd name="connsiteX4" fmla="*/ 218679 w 2209181"/>
                <a:gd name="connsiteY4" fmla="*/ 6681644 h 6858000"/>
                <a:gd name="connsiteX5" fmla="*/ 0 w 2209181"/>
                <a:gd name="connsiteY5" fmla="*/ 6858000 h 6858000"/>
                <a:gd name="connsiteX6" fmla="*/ 19349 w 2209181"/>
                <a:gd name="connsiteY6" fmla="*/ 6858000 h 6858000"/>
                <a:gd name="connsiteX7" fmla="*/ 236958 w 2209181"/>
                <a:gd name="connsiteY7" fmla="*/ 6682507 h 6858000"/>
                <a:gd name="connsiteX8" fmla="*/ 2202283 w 2209181"/>
                <a:gd name="connsiteY8" fmla="*/ 3810283 h 6858000"/>
                <a:gd name="connsiteX9" fmla="*/ 982018 w 2209181"/>
                <a:gd name="connsiteY9" fmla="*/ 2521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55085" y="0"/>
                  </a:moveTo>
                  <a:lnTo>
                    <a:pt x="937727" y="0"/>
                  </a:lnTo>
                  <a:lnTo>
                    <a:pt x="963738" y="24346"/>
                  </a:lnTo>
                  <a:cubicBezTo>
                    <a:pt x="1818009" y="885455"/>
                    <a:pt x="2251801" y="2269402"/>
                    <a:pt x="2184004" y="3809420"/>
                  </a:cubicBezTo>
                  <a:cubicBezTo>
                    <a:pt x="2120250" y="5257592"/>
                    <a:pt x="1181008" y="5895709"/>
                    <a:pt x="218679" y="6681644"/>
                  </a:cubicBezTo>
                  <a:lnTo>
                    <a:pt x="0" y="6858000"/>
                  </a:lnTo>
                  <a:lnTo>
                    <a:pt x="19349" y="6858000"/>
                  </a:lnTo>
                  <a:lnTo>
                    <a:pt x="236958" y="6682507"/>
                  </a:lnTo>
                  <a:cubicBezTo>
                    <a:pt x="1199288" y="5896573"/>
                    <a:pt x="2138530" y="5258455"/>
                    <a:pt x="2202283" y="3810283"/>
                  </a:cubicBezTo>
                  <a:cubicBezTo>
                    <a:pt x="2270080" y="2270266"/>
                    <a:pt x="1836289" y="886318"/>
                    <a:pt x="982018" y="2521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871191CD-1211-4C40-9D45-449D9BE65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36349" y="0"/>
              <a:ext cx="2209181" cy="6858000"/>
            </a:xfrm>
            <a:custGeom>
              <a:avLst/>
              <a:gdLst>
                <a:gd name="connsiteX0" fmla="*/ 937727 w 2209181"/>
                <a:gd name="connsiteY0" fmla="*/ 0 h 6858000"/>
                <a:gd name="connsiteX1" fmla="*/ 955085 w 2209181"/>
                <a:gd name="connsiteY1" fmla="*/ 0 h 6858000"/>
                <a:gd name="connsiteX2" fmla="*/ 982018 w 2209181"/>
                <a:gd name="connsiteY2" fmla="*/ 25210 h 6858000"/>
                <a:gd name="connsiteX3" fmla="*/ 2202283 w 2209181"/>
                <a:gd name="connsiteY3" fmla="*/ 3810283 h 6858000"/>
                <a:gd name="connsiteX4" fmla="*/ 236958 w 2209181"/>
                <a:gd name="connsiteY4" fmla="*/ 6682507 h 6858000"/>
                <a:gd name="connsiteX5" fmla="*/ 19349 w 2209181"/>
                <a:gd name="connsiteY5" fmla="*/ 6858000 h 6858000"/>
                <a:gd name="connsiteX6" fmla="*/ 0 w 2209181"/>
                <a:gd name="connsiteY6" fmla="*/ 6858000 h 6858000"/>
                <a:gd name="connsiteX7" fmla="*/ 218679 w 2209181"/>
                <a:gd name="connsiteY7" fmla="*/ 6681644 h 6858000"/>
                <a:gd name="connsiteX8" fmla="*/ 2184004 w 2209181"/>
                <a:gd name="connsiteY8" fmla="*/ 3809420 h 6858000"/>
                <a:gd name="connsiteX9" fmla="*/ 963738 w 2209181"/>
                <a:gd name="connsiteY9" fmla="*/ 243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181" h="6858000">
                  <a:moveTo>
                    <a:pt x="937727" y="0"/>
                  </a:moveTo>
                  <a:lnTo>
                    <a:pt x="955085" y="0"/>
                  </a:lnTo>
                  <a:lnTo>
                    <a:pt x="982018" y="25210"/>
                  </a:lnTo>
                  <a:cubicBezTo>
                    <a:pt x="1836289" y="886318"/>
                    <a:pt x="2270080" y="2270266"/>
                    <a:pt x="2202283" y="3810283"/>
                  </a:cubicBezTo>
                  <a:cubicBezTo>
                    <a:pt x="2138530" y="5258455"/>
                    <a:pt x="1199288" y="5896573"/>
                    <a:pt x="236958" y="6682507"/>
                  </a:cubicBezTo>
                  <a:lnTo>
                    <a:pt x="19349" y="6858000"/>
                  </a:lnTo>
                  <a:lnTo>
                    <a:pt x="0" y="6858000"/>
                  </a:lnTo>
                  <a:lnTo>
                    <a:pt x="218679" y="6681644"/>
                  </a:lnTo>
                  <a:cubicBezTo>
                    <a:pt x="1181008" y="5895709"/>
                    <a:pt x="2120250" y="5257592"/>
                    <a:pt x="2184004" y="3809420"/>
                  </a:cubicBezTo>
                  <a:cubicBezTo>
                    <a:pt x="2251801" y="2269402"/>
                    <a:pt x="1818009" y="885455"/>
                    <a:pt x="963738" y="24346"/>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pic>
        <p:nvPicPr>
          <p:cNvPr id="7" name="Afbeelding 6" descr="Afbeelding met voedsel, fruit&#10;&#10;Automatisch gegenereerde beschrijving">
            <a:extLst>
              <a:ext uri="{FF2B5EF4-FFF2-40B4-BE49-F238E27FC236}">
                <a16:creationId xmlns:a16="http://schemas.microsoft.com/office/drawing/2014/main" id="{E697D1D8-B2B1-C849-8A7B-58F6CC654DEB}"/>
              </a:ext>
            </a:extLst>
          </p:cNvPr>
          <p:cNvPicPr>
            <a:picLocks noChangeAspect="1"/>
          </p:cNvPicPr>
          <p:nvPr/>
        </p:nvPicPr>
        <p:blipFill>
          <a:blip r:embed="rId2"/>
          <a:stretch>
            <a:fillRect/>
          </a:stretch>
        </p:blipFill>
        <p:spPr>
          <a:xfrm>
            <a:off x="2209800" y="1276350"/>
            <a:ext cx="1328738" cy="1985963"/>
          </a:xfrm>
          <a:prstGeom prst="rect">
            <a:avLst/>
          </a:prstGeom>
        </p:spPr>
      </p:pic>
      <p:pic>
        <p:nvPicPr>
          <p:cNvPr id="6" name="Afbeelding 5">
            <a:extLst>
              <a:ext uri="{FF2B5EF4-FFF2-40B4-BE49-F238E27FC236}">
                <a16:creationId xmlns:a16="http://schemas.microsoft.com/office/drawing/2014/main" id="{2BE569A8-0828-1246-8706-4225F7C9DDAD}"/>
              </a:ext>
            </a:extLst>
          </p:cNvPr>
          <p:cNvPicPr>
            <a:picLocks noChangeAspect="1"/>
          </p:cNvPicPr>
          <p:nvPr/>
        </p:nvPicPr>
        <p:blipFill>
          <a:blip r:embed="rId3"/>
          <a:stretch>
            <a:fillRect/>
          </a:stretch>
        </p:blipFill>
        <p:spPr>
          <a:xfrm>
            <a:off x="2209800" y="3313113"/>
            <a:ext cx="1328738" cy="2163763"/>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F6ED37B6-19D9-EF43-B1EF-DAAD401FE33B}"/>
              </a:ext>
            </a:extLst>
          </p:cNvPr>
          <p:cNvPicPr>
            <a:picLocks noChangeAspect="1"/>
          </p:cNvPicPr>
          <p:nvPr/>
        </p:nvPicPr>
        <p:blipFill>
          <a:blip r:embed="rId4"/>
          <a:stretch>
            <a:fillRect/>
          </a:stretch>
        </p:blipFill>
        <p:spPr>
          <a:xfrm>
            <a:off x="3590925" y="1276350"/>
            <a:ext cx="2678113" cy="4202113"/>
          </a:xfrm>
          <a:prstGeom prst="rect">
            <a:avLst/>
          </a:prstGeom>
        </p:spPr>
      </p:pic>
      <p:pic>
        <p:nvPicPr>
          <p:cNvPr id="3" name="Afbeelding 2" descr="Afbeelding met tekst&#10;&#10;Automatisch gegenereerde beschrijving">
            <a:extLst>
              <a:ext uri="{FF2B5EF4-FFF2-40B4-BE49-F238E27FC236}">
                <a16:creationId xmlns:a16="http://schemas.microsoft.com/office/drawing/2014/main" id="{8872B383-4ADD-3046-8355-6A70ACDEAD5A}"/>
              </a:ext>
            </a:extLst>
          </p:cNvPr>
          <p:cNvPicPr>
            <a:picLocks noChangeAspect="1"/>
          </p:cNvPicPr>
          <p:nvPr/>
        </p:nvPicPr>
        <p:blipFill>
          <a:blip r:embed="rId5"/>
          <a:stretch>
            <a:fillRect/>
          </a:stretch>
        </p:blipFill>
        <p:spPr>
          <a:xfrm>
            <a:off x="6319838" y="1276350"/>
            <a:ext cx="1530350" cy="2176463"/>
          </a:xfrm>
          <a:prstGeom prst="rect">
            <a:avLst/>
          </a:prstGeom>
        </p:spPr>
      </p:pic>
      <p:pic>
        <p:nvPicPr>
          <p:cNvPr id="5" name="Afbeelding 4" descr="Afbeelding met voedsel, salade, fruit&#10;&#10;Automatisch gegenereerde beschrijving">
            <a:extLst>
              <a:ext uri="{FF2B5EF4-FFF2-40B4-BE49-F238E27FC236}">
                <a16:creationId xmlns:a16="http://schemas.microsoft.com/office/drawing/2014/main" id="{E9509F84-7C35-8A4C-96C0-E89EF1F8EBE0}"/>
              </a:ext>
            </a:extLst>
          </p:cNvPr>
          <p:cNvPicPr>
            <a:picLocks noChangeAspect="1"/>
          </p:cNvPicPr>
          <p:nvPr/>
        </p:nvPicPr>
        <p:blipFill>
          <a:blip r:embed="rId6"/>
          <a:stretch>
            <a:fillRect/>
          </a:stretch>
        </p:blipFill>
        <p:spPr>
          <a:xfrm>
            <a:off x="6319838" y="3503613"/>
            <a:ext cx="1530350" cy="1974850"/>
          </a:xfrm>
          <a:prstGeom prst="rect">
            <a:avLst/>
          </a:prstGeom>
        </p:spPr>
      </p:pic>
      <p:pic>
        <p:nvPicPr>
          <p:cNvPr id="8" name="Afbeelding 7">
            <a:extLst>
              <a:ext uri="{FF2B5EF4-FFF2-40B4-BE49-F238E27FC236}">
                <a16:creationId xmlns:a16="http://schemas.microsoft.com/office/drawing/2014/main" id="{E58FCE5C-FCB6-5041-B465-AF3EBF702621}"/>
              </a:ext>
            </a:extLst>
          </p:cNvPr>
          <p:cNvPicPr>
            <a:picLocks noChangeAspect="1"/>
          </p:cNvPicPr>
          <p:nvPr/>
        </p:nvPicPr>
        <p:blipFill>
          <a:blip r:embed="rId7"/>
          <a:stretch>
            <a:fillRect/>
          </a:stretch>
        </p:blipFill>
        <p:spPr>
          <a:xfrm>
            <a:off x="7900988" y="1276350"/>
            <a:ext cx="1868488" cy="1085850"/>
          </a:xfrm>
          <a:prstGeom prst="rect">
            <a:avLst/>
          </a:prstGeom>
        </p:spPr>
      </p:pic>
      <p:pic>
        <p:nvPicPr>
          <p:cNvPr id="4" name="Afbeelding 3">
            <a:extLst>
              <a:ext uri="{FF2B5EF4-FFF2-40B4-BE49-F238E27FC236}">
                <a16:creationId xmlns:a16="http://schemas.microsoft.com/office/drawing/2014/main" id="{70B30A83-7BF6-1941-BCFE-C05A31B66DE1}"/>
              </a:ext>
            </a:extLst>
          </p:cNvPr>
          <p:cNvPicPr>
            <a:picLocks noChangeAspect="1"/>
          </p:cNvPicPr>
          <p:nvPr/>
        </p:nvPicPr>
        <p:blipFill>
          <a:blip r:embed="rId8"/>
          <a:stretch>
            <a:fillRect/>
          </a:stretch>
        </p:blipFill>
        <p:spPr>
          <a:xfrm>
            <a:off x="7900988" y="2414588"/>
            <a:ext cx="1868488" cy="1868488"/>
          </a:xfrm>
          <a:prstGeom prst="rect">
            <a:avLst/>
          </a:prstGeom>
        </p:spPr>
      </p:pic>
      <p:pic>
        <p:nvPicPr>
          <p:cNvPr id="9" name="Afbeelding 8" descr="Afbeelding met voedsel&#10;&#10;Automatisch gegenereerde beschrijving">
            <a:extLst>
              <a:ext uri="{FF2B5EF4-FFF2-40B4-BE49-F238E27FC236}">
                <a16:creationId xmlns:a16="http://schemas.microsoft.com/office/drawing/2014/main" id="{3963CDA5-1341-BB42-9F31-03101B224708}"/>
              </a:ext>
            </a:extLst>
          </p:cNvPr>
          <p:cNvPicPr>
            <a:picLocks noChangeAspect="1"/>
          </p:cNvPicPr>
          <p:nvPr/>
        </p:nvPicPr>
        <p:blipFill>
          <a:blip r:embed="rId9"/>
          <a:stretch>
            <a:fillRect/>
          </a:stretch>
        </p:blipFill>
        <p:spPr>
          <a:xfrm>
            <a:off x="7900988" y="4333875"/>
            <a:ext cx="1868488" cy="1144588"/>
          </a:xfrm>
          <a:prstGeom prst="rect">
            <a:avLst/>
          </a:prstGeom>
        </p:spPr>
      </p:pic>
    </p:spTree>
    <p:extLst>
      <p:ext uri="{BB962C8B-B14F-4D97-AF65-F5344CB8AC3E}">
        <p14:creationId xmlns:p14="http://schemas.microsoft.com/office/powerpoint/2010/main" val="4264832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89745" y="494410"/>
            <a:ext cx="5855576" cy="1692794"/>
          </a:xfrm>
        </p:spPr>
        <p:txBody>
          <a:bodyPr>
            <a:normAutofit fontScale="90000"/>
          </a:bodyPr>
          <a:lstStyle/>
          <a:p>
            <a:r>
              <a:rPr lang="nl-NL" dirty="0"/>
              <a:t>Soorten zorg en ontwikkelingen huidige tijd</a:t>
            </a:r>
          </a:p>
        </p:txBody>
      </p:sp>
      <p:sp>
        <p:nvSpPr>
          <p:cNvPr id="3" name="Tijdelijke aanduiding voor inhoud 2"/>
          <p:cNvSpPr>
            <a:spLocks noGrp="1"/>
          </p:cNvSpPr>
          <p:nvPr>
            <p:ph idx="1"/>
          </p:nvPr>
        </p:nvSpPr>
        <p:spPr>
          <a:xfrm>
            <a:off x="2015491" y="2575034"/>
            <a:ext cx="3840085" cy="3462228"/>
          </a:xfrm>
        </p:spPr>
        <p:txBody>
          <a:bodyPr>
            <a:normAutofit/>
          </a:bodyPr>
          <a:lstStyle/>
          <a:p>
            <a:r>
              <a:rPr lang="nl-NL" sz="1600" dirty="0"/>
              <a:t>Zorg heeft drie vormen:</a:t>
            </a:r>
          </a:p>
          <a:p>
            <a:pPr lvl="1"/>
            <a:r>
              <a:rPr lang="nl-NL" sz="1600" b="1" dirty="0"/>
              <a:t>Preventie</a:t>
            </a:r>
            <a:r>
              <a:rPr lang="nl-NL" sz="1600" dirty="0"/>
              <a:t>: zorgen dat men gezond blijft</a:t>
            </a:r>
          </a:p>
          <a:p>
            <a:pPr lvl="1"/>
            <a:r>
              <a:rPr lang="nl-NL" sz="1600" b="1" dirty="0"/>
              <a:t>Cure</a:t>
            </a:r>
            <a:r>
              <a:rPr lang="nl-NL" sz="1600" dirty="0"/>
              <a:t>: beter worden als men ziek is</a:t>
            </a:r>
          </a:p>
          <a:p>
            <a:pPr lvl="1"/>
            <a:r>
              <a:rPr lang="nl-NL" sz="1600" b="1" dirty="0"/>
              <a:t>Care</a:t>
            </a:r>
            <a:r>
              <a:rPr lang="nl-NL" sz="1600" dirty="0"/>
              <a:t>: zo goed mogelijk leven met een chronische ziekte</a:t>
            </a:r>
          </a:p>
        </p:txBody>
      </p:sp>
      <p:pic>
        <p:nvPicPr>
          <p:cNvPr id="4" name="Afbeelding 3"/>
          <p:cNvPicPr>
            <a:picLocks noChangeAspect="1"/>
          </p:cNvPicPr>
          <p:nvPr/>
        </p:nvPicPr>
        <p:blipFill rotWithShape="1">
          <a:blip r:embed="rId2"/>
          <a:srcRect l="14819" r="16139"/>
          <a:stretch/>
        </p:blipFill>
        <p:spPr>
          <a:xfrm>
            <a:off x="5933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08370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DFE75-0B3D-C34A-A1A9-4DC67AD64A60}"/>
              </a:ext>
            </a:extLst>
          </p:cNvPr>
          <p:cNvSpPr>
            <a:spLocks noGrp="1"/>
          </p:cNvSpPr>
          <p:nvPr>
            <p:ph type="title"/>
          </p:nvPr>
        </p:nvSpPr>
        <p:spPr/>
        <p:txBody>
          <a:bodyPr/>
          <a:lstStyle/>
          <a:p>
            <a:r>
              <a:rPr lang="nl-NL" dirty="0"/>
              <a:t>Wat denken jullie als je dit ziet?</a:t>
            </a:r>
          </a:p>
        </p:txBody>
      </p:sp>
      <p:sp>
        <p:nvSpPr>
          <p:cNvPr id="3" name="Rechthoek 2">
            <a:extLst>
              <a:ext uri="{FF2B5EF4-FFF2-40B4-BE49-F238E27FC236}">
                <a16:creationId xmlns:a16="http://schemas.microsoft.com/office/drawing/2014/main" id="{A38719F9-3A28-5A48-BE95-3D1DB784E0D1}"/>
              </a:ext>
            </a:extLst>
          </p:cNvPr>
          <p:cNvSpPr/>
          <p:nvPr/>
        </p:nvSpPr>
        <p:spPr>
          <a:xfrm>
            <a:off x="838200" y="3438675"/>
            <a:ext cx="3033587" cy="369332"/>
          </a:xfrm>
          <a:prstGeom prst="rect">
            <a:avLst/>
          </a:prstGeom>
        </p:spPr>
        <p:txBody>
          <a:bodyPr wrap="none">
            <a:spAutoFit/>
          </a:bodyPr>
          <a:lstStyle/>
          <a:p>
            <a:r>
              <a:rPr lang="nl-NL" dirty="0">
                <a:hlinkClick r:id="rId2"/>
              </a:rPr>
              <a:t>https://youtu.be/w868lId846c</a:t>
            </a:r>
            <a:endParaRPr lang="nl-NL" dirty="0"/>
          </a:p>
        </p:txBody>
      </p:sp>
      <p:sp>
        <p:nvSpPr>
          <p:cNvPr id="8" name="Tijdelijke aanduiding voor inhoud 7">
            <a:extLst>
              <a:ext uri="{FF2B5EF4-FFF2-40B4-BE49-F238E27FC236}">
                <a16:creationId xmlns:a16="http://schemas.microsoft.com/office/drawing/2014/main" id="{EBAF1345-92F5-134B-A130-12082F1DDD44}"/>
              </a:ext>
            </a:extLst>
          </p:cNvPr>
          <p:cNvSpPr>
            <a:spLocks noGrp="1"/>
          </p:cNvSpPr>
          <p:nvPr>
            <p:ph idx="1"/>
          </p:nvPr>
        </p:nvSpPr>
        <p:spPr/>
        <p:txBody>
          <a:bodyPr/>
          <a:lstStyle/>
          <a:p>
            <a:r>
              <a:rPr lang="nl-NL" dirty="0"/>
              <a:t>De gezondheidszorg kost Nederland bijna 100 miljard euro per jaar en per Nederlander ongeveer € 6000,-- </a:t>
            </a:r>
          </a:p>
        </p:txBody>
      </p:sp>
    </p:spTree>
    <p:extLst>
      <p:ext uri="{BB962C8B-B14F-4D97-AF65-F5344CB8AC3E}">
        <p14:creationId xmlns:p14="http://schemas.microsoft.com/office/powerpoint/2010/main" val="122725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an van de menselijke hersenen in een neurologische kliniek">
            <a:extLst>
              <a:ext uri="{FF2B5EF4-FFF2-40B4-BE49-F238E27FC236}">
                <a16:creationId xmlns:a16="http://schemas.microsoft.com/office/drawing/2014/main" id="{9E6B17FA-EC99-4E8E-8648-CF6770603A87}"/>
              </a:ext>
            </a:extLst>
          </p:cNvPr>
          <p:cNvPicPr>
            <a:picLocks noChangeAspect="1"/>
          </p:cNvPicPr>
          <p:nvPr/>
        </p:nvPicPr>
        <p:blipFill rotWithShape="1">
          <a:blip r:embed="rId2">
            <a:alphaModFix amt="40000"/>
          </a:blip>
          <a:srcRect t="15907" b="9093"/>
          <a:stretch/>
        </p:blipFill>
        <p:spPr>
          <a:xfrm>
            <a:off x="20" y="10"/>
            <a:ext cx="12191979" cy="6857990"/>
          </a:xfrm>
          <a:prstGeom prst="rect">
            <a:avLst/>
          </a:prstGeom>
        </p:spPr>
      </p:pic>
      <p:sp>
        <p:nvSpPr>
          <p:cNvPr id="2" name="Titel 1">
            <a:extLst>
              <a:ext uri="{FF2B5EF4-FFF2-40B4-BE49-F238E27FC236}">
                <a16:creationId xmlns:a16="http://schemas.microsoft.com/office/drawing/2014/main" id="{654B8345-0DBB-634E-A83C-FB3EF97D1196}"/>
              </a:ext>
            </a:extLst>
          </p:cNvPr>
          <p:cNvSpPr>
            <a:spLocks noGrp="1"/>
          </p:cNvSpPr>
          <p:nvPr>
            <p:ph type="title"/>
          </p:nvPr>
        </p:nvSpPr>
        <p:spPr>
          <a:xfrm>
            <a:off x="841249" y="941832"/>
            <a:ext cx="10506456" cy="2057400"/>
          </a:xfrm>
        </p:spPr>
        <p:txBody>
          <a:bodyPr anchor="b">
            <a:normAutofit/>
          </a:bodyPr>
          <a:lstStyle/>
          <a:p>
            <a:r>
              <a:rPr lang="nl-NL" sz="5000"/>
              <a:t>Leefstijlgerelateerde aandoeningen </a:t>
            </a:r>
          </a:p>
        </p:txBody>
      </p:sp>
      <p:sp>
        <p:nvSpPr>
          <p:cNvPr id="11" name="Rectangle 1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F14CC82F-7B1E-AD47-A956-79A0AB7674BD}"/>
              </a:ext>
            </a:extLst>
          </p:cNvPr>
          <p:cNvSpPr>
            <a:spLocks noGrp="1"/>
          </p:cNvSpPr>
          <p:nvPr>
            <p:ph idx="1"/>
          </p:nvPr>
        </p:nvSpPr>
        <p:spPr>
          <a:xfrm>
            <a:off x="841248" y="3502152"/>
            <a:ext cx="10506456" cy="2670048"/>
          </a:xfrm>
        </p:spPr>
        <p:txBody>
          <a:bodyPr>
            <a:normAutofit/>
          </a:bodyPr>
          <a:lstStyle/>
          <a:p>
            <a:r>
              <a:rPr lang="nl-NL" sz="2000" dirty="0"/>
              <a:t>Welke ken je nog?</a:t>
            </a:r>
          </a:p>
          <a:p>
            <a:pPr marL="0" indent="0">
              <a:buNone/>
            </a:pPr>
            <a:endParaRPr lang="nl-NL" sz="2000" dirty="0"/>
          </a:p>
        </p:txBody>
      </p:sp>
    </p:spTree>
    <p:extLst>
      <p:ext uri="{BB962C8B-B14F-4D97-AF65-F5344CB8AC3E}">
        <p14:creationId xmlns:p14="http://schemas.microsoft.com/office/powerpoint/2010/main" val="27825853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A758F0-393B-4B1D-982C-AD52A38C8387}">
  <ds:schemaRefs>
    <ds:schemaRef ds:uri="http://schemas.microsoft.com/office/2006/metadata/properties"/>
    <ds:schemaRef ds:uri="04a8cfdc-dc7c-4728-8468-1752323b6dce"/>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20C3BE9-B80F-42DD-B3CF-AC060017D10E}">
  <ds:schemaRefs>
    <ds:schemaRef ds:uri="http://schemas.microsoft.com/sharepoint/v3/contenttype/forms"/>
  </ds:schemaRefs>
</ds:datastoreItem>
</file>

<file path=customXml/itemProps3.xml><?xml version="1.0" encoding="utf-8"?>
<ds:datastoreItem xmlns:ds="http://schemas.openxmlformats.org/officeDocument/2006/customXml" ds:itemID="{3D13E1BE-6D0C-4E54-AD1C-9BD5FF5B46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1662</Words>
  <Application>Microsoft Macintosh PowerPoint</Application>
  <PresentationFormat>Breedbeeld</PresentationFormat>
  <Paragraphs>144</Paragraphs>
  <Slides>36</Slides>
  <Notes>7</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36</vt:i4>
      </vt:variant>
    </vt:vector>
  </HeadingPairs>
  <TitlesOfParts>
    <vt:vector size="44" baseType="lpstr">
      <vt:lpstr>Meiryo</vt:lpstr>
      <vt:lpstr>Arial</vt:lpstr>
      <vt:lpstr>Calibri</vt:lpstr>
      <vt:lpstr>Calibri Light</vt:lpstr>
      <vt:lpstr>Montserrat</vt:lpstr>
      <vt:lpstr>Open Sans</vt:lpstr>
      <vt:lpstr>Kantoorthema</vt:lpstr>
      <vt:lpstr>1_Kantoorthema</vt:lpstr>
      <vt:lpstr>Het gezonde Leven</vt:lpstr>
      <vt:lpstr>Leerdoelen voor vandaag</vt:lpstr>
      <vt:lpstr>IBS</vt:lpstr>
      <vt:lpstr>Waar kijk je? Welke tips heb je?</vt:lpstr>
      <vt:lpstr>Interessant </vt:lpstr>
      <vt:lpstr>PowerPoint-presentatie</vt:lpstr>
      <vt:lpstr>Soorten zorg en ontwikkelingen huidige tijd</vt:lpstr>
      <vt:lpstr>Wat denken jullie als je dit ziet?</vt:lpstr>
      <vt:lpstr>Leefstijlgerelateerde aandoeningen </vt:lpstr>
      <vt:lpstr>Metabole ontregeling of Metabool syndroom</vt:lpstr>
      <vt:lpstr>Metabool syndroom</vt:lpstr>
      <vt:lpstr>Belang gezondheid:</vt:lpstr>
      <vt:lpstr>Je bent niet je ziekte, het accent op de complete mens</vt:lpstr>
      <vt:lpstr>Check jouw gezondheid</vt:lpstr>
      <vt:lpstr>Wat speelt een rol bij gezondheid. https://video.saxion.nl/media/Model+van+Lalonde/0_uknstpuo </vt:lpstr>
      <vt:lpstr>Gezonde leven van de toekomst</vt:lpstr>
      <vt:lpstr>Casus Bert</vt:lpstr>
      <vt:lpstr>Zet je coachee in beweging!</vt:lpstr>
      <vt:lpstr>Human capital model sport en bewegen</vt:lpstr>
      <vt:lpstr>Voordelen van bewegen</vt:lpstr>
      <vt:lpstr>Voordelen van bewegen</vt:lpstr>
      <vt:lpstr>Beweegidentiteit</vt:lpstr>
      <vt:lpstr>Er zijn 6 beweegredenen</vt:lpstr>
      <vt:lpstr>Wat is belangrijk voordat je daadwerkelijk aan de slag gaat?</vt:lpstr>
      <vt:lpstr>Type motivatie om te bewegen</vt:lpstr>
      <vt:lpstr>Motivatie om te bewegen en gedragsverandering</vt:lpstr>
      <vt:lpstr>Ongemotiveerd</vt:lpstr>
      <vt:lpstr>Extrinsiek gemotiveerd:</vt:lpstr>
      <vt:lpstr>Geïntrojecteerde motivatie: </vt:lpstr>
      <vt:lpstr>Geïdentificeerde motivatie: </vt:lpstr>
      <vt:lpstr>Geïntegreerde motivatie</vt:lpstr>
      <vt:lpstr>Intrinsiek gemotiveerd: </vt:lpstr>
      <vt:lpstr>Ondersteuning</vt:lpstr>
      <vt:lpstr>Ondersteuning</vt:lpstr>
      <vt:lpstr>Nederlandse beweegrichtlijnen</vt:lpstr>
      <vt:lpstr>Zitpandemie, bekijk het filmpje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Mariska de Rouw</dc:creator>
  <cp:lastModifiedBy/>
  <cp:revision>1</cp:revision>
  <dcterms:created xsi:type="dcterms:W3CDTF">2020-11-13T08:30:38Z</dcterms:created>
  <dcterms:modified xsi:type="dcterms:W3CDTF">2023-11-27T09:02:09Z</dcterms:modified>
</cp:coreProperties>
</file>